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1"/>
  </p:sldMasterIdLst>
  <p:notesMasterIdLst>
    <p:notesMasterId r:id="rId63"/>
  </p:notesMasterIdLst>
  <p:handoutMasterIdLst>
    <p:handoutMasterId r:id="rId64"/>
  </p:handoutMasterIdLst>
  <p:sldIdLst>
    <p:sldId id="256" r:id="rId2"/>
    <p:sldId id="300" r:id="rId3"/>
    <p:sldId id="257" r:id="rId4"/>
    <p:sldId id="354" r:id="rId5"/>
    <p:sldId id="342" r:id="rId6"/>
    <p:sldId id="343" r:id="rId7"/>
    <p:sldId id="382" r:id="rId8"/>
    <p:sldId id="344" r:id="rId9"/>
    <p:sldId id="345" r:id="rId10"/>
    <p:sldId id="351" r:id="rId11"/>
    <p:sldId id="355" r:id="rId12"/>
    <p:sldId id="356" r:id="rId13"/>
    <p:sldId id="359" r:id="rId14"/>
    <p:sldId id="360" r:id="rId15"/>
    <p:sldId id="361" r:id="rId16"/>
    <p:sldId id="348" r:id="rId17"/>
    <p:sldId id="349" r:id="rId18"/>
    <p:sldId id="384" r:id="rId19"/>
    <p:sldId id="385" r:id="rId20"/>
    <p:sldId id="387" r:id="rId21"/>
    <p:sldId id="388" r:id="rId22"/>
    <p:sldId id="389" r:id="rId23"/>
    <p:sldId id="390" r:id="rId24"/>
    <p:sldId id="391" r:id="rId25"/>
    <p:sldId id="271" r:id="rId26"/>
    <p:sldId id="286" r:id="rId27"/>
    <p:sldId id="287" r:id="rId28"/>
    <p:sldId id="272" r:id="rId29"/>
    <p:sldId id="288" r:id="rId30"/>
    <p:sldId id="266" r:id="rId31"/>
    <p:sldId id="267" r:id="rId32"/>
    <p:sldId id="268" r:id="rId33"/>
    <p:sldId id="289" r:id="rId34"/>
    <p:sldId id="291" r:id="rId35"/>
    <p:sldId id="269" r:id="rId36"/>
    <p:sldId id="270" r:id="rId37"/>
    <p:sldId id="273" r:id="rId38"/>
    <p:sldId id="274" r:id="rId39"/>
    <p:sldId id="275" r:id="rId40"/>
    <p:sldId id="276" r:id="rId41"/>
    <p:sldId id="277" r:id="rId42"/>
    <p:sldId id="278" r:id="rId43"/>
    <p:sldId id="281" r:id="rId44"/>
    <p:sldId id="282" r:id="rId45"/>
    <p:sldId id="292" r:id="rId46"/>
    <p:sldId id="279" r:id="rId47"/>
    <p:sldId id="280" r:id="rId48"/>
    <p:sldId id="290" r:id="rId49"/>
    <p:sldId id="433" r:id="rId50"/>
    <p:sldId id="434" r:id="rId51"/>
    <p:sldId id="435" r:id="rId52"/>
    <p:sldId id="436" r:id="rId53"/>
    <p:sldId id="437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438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101"/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3" autoAdjust="0"/>
    <p:restoredTop sz="85804" autoAdjust="0"/>
  </p:normalViewPr>
  <p:slideViewPr>
    <p:cSldViewPr>
      <p:cViewPr varScale="1">
        <p:scale>
          <a:sx n="121" d="100"/>
          <a:sy n="121" d="100"/>
        </p:scale>
        <p:origin x="5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AE555-3BD8-44AE-81B8-CEBC11108DAD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0FF40-7AE5-4172-A97C-1AA3AC2F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8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1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 show </a:t>
            </a:r>
            <a:r>
              <a:rPr lang="en-US" dirty="0" err="1"/>
              <a:t>basic_multi_texture</a:t>
            </a:r>
            <a:r>
              <a:rPr lang="en-US" dirty="0"/>
              <a:t> code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06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</a:t>
            </a:r>
            <a:r>
              <a:rPr lang="en-US" baseline="0" dirty="0" err="1"/>
              <a:t>basic_multi_texture_fbo</a:t>
            </a:r>
            <a:r>
              <a:rPr lang="en-US" baseline="0" dirty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9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FDBB18-CC0B-4C23-AC77-CADD4DA09F12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6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5FE90-ADF9-4EA3-94F1-00EDF3518969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5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D3784B-B4B9-46A8-A734-894FA3FC75D2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6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61FB21-D8B5-467B-896D-951772A77EE9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8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347EB47-CF21-44E2-A47C-D579B4155BD5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1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5A150-197B-4490-AD8A-6CCA4BE03439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8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272D7C-5E65-4E0D-8558-646481959FEE}" type="datetime1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7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4E34DF-6EB0-4E20-B5A8-B0FD8590D5AC}" type="datetime1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8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3966EF9-D429-49A1-9F6D-E38A41D9AAA7}" type="datetime1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9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1471F4-699D-4C2F-850F-9177219FC319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7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124CDDE-ACBA-4839-A011-2773F9E65055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9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3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477</a:t>
            </a:r>
            <a:br>
              <a:rPr lang="en-US" dirty="0"/>
            </a:br>
            <a:r>
              <a:rPr lang="en-US" dirty="0"/>
              <a:t>Introduction to 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Textures and Framebuffers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vs Bilinear Interpolation</a:t>
            </a:r>
            <a:endParaRPr lang="tr-T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6059064" y="367851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Nearest-neighbor</a:t>
            </a:r>
          </a:p>
        </p:txBody>
      </p:sp>
    </p:spTree>
    <p:extLst>
      <p:ext uri="{BB962C8B-B14F-4D97-AF65-F5344CB8AC3E}">
        <p14:creationId xmlns:p14="http://schemas.microsoft.com/office/powerpoint/2010/main" val="422344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vs Bilinear Interpolation</a:t>
            </a:r>
            <a:endParaRPr lang="tr-TR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6565613" y="36785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Bilinear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235470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vs Bilinear Interpolation</a:t>
            </a:r>
          </a:p>
        </p:txBody>
      </p:sp>
      <p:pic>
        <p:nvPicPr>
          <p:cNvPr id="6" name="sphere_rotation_near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437" y="1600200"/>
            <a:ext cx="4525963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" name="sphere_rotation_bilinea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1600200"/>
            <a:ext cx="4526280" cy="4526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4273" y="611076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Nearest-neighbor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1613" y="6107459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Bilinear</a:t>
            </a:r>
          </a:p>
        </p:txBody>
      </p:sp>
    </p:spTree>
    <p:extLst>
      <p:ext uri="{BB962C8B-B14F-4D97-AF65-F5344CB8AC3E}">
        <p14:creationId xmlns:p14="http://schemas.microsoft.com/office/powerpoint/2010/main" val="323386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the texture color, what to do with it?</a:t>
            </a:r>
          </a:p>
          <a:p>
            <a:r>
              <a:rPr lang="en-US" dirty="0"/>
              <a:t>Several options possible: replace shading color, blend with shading color, replace </a:t>
            </a:r>
            <a:r>
              <a:rPr lang="en-US" i="1" dirty="0" err="1"/>
              <a:t>k</a:t>
            </a:r>
            <a:r>
              <a:rPr lang="en-US" i="1" baseline="-25000" dirty="0" err="1"/>
              <a:t>d</a:t>
            </a:r>
            <a:r>
              <a:rPr lang="en-US" dirty="0"/>
              <a:t> component, etc.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51200"/>
            <a:ext cx="44958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4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instance, to replace the </a:t>
            </a:r>
            <a:r>
              <a:rPr lang="en-US" i="1" dirty="0" err="1"/>
              <a:t>k</a:t>
            </a:r>
            <a:r>
              <a:rPr lang="en-US" i="1" baseline="-25000" dirty="0" err="1"/>
              <a:t>d</a:t>
            </a:r>
            <a:r>
              <a:rPr lang="en-US" dirty="0"/>
              <a:t> component: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35045" y="2948670"/>
            <a:ext cx="2570704" cy="2301390"/>
            <a:chOff x="3581400" y="1899136"/>
            <a:chExt cx="2570704" cy="2301390"/>
          </a:xfrm>
        </p:grpSpPr>
        <p:sp>
          <p:nvSpPr>
            <p:cNvPr id="8" name="Rectangle 7"/>
            <p:cNvSpPr/>
            <p:nvPr/>
          </p:nvSpPr>
          <p:spPr>
            <a:xfrm>
              <a:off x="3581400" y="2895600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648200" y="2438400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029200" y="22860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86630" y="3439365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 flipV="1">
              <a:off x="4343400" y="2438400"/>
              <a:ext cx="304800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62400" y="220980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</a:t>
              </a:r>
              <a:r>
                <a:rPr lang="en-US" b="1" baseline="-25000" dirty="0" err="1"/>
                <a:t>i</a:t>
              </a:r>
              <a:endParaRPr lang="en-US" b="1" baseline="-2500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648200" y="2667000"/>
              <a:ext cx="990600" cy="9239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511519" y="2636856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</a:t>
              </a:r>
              <a:r>
                <a:rPr lang="en-US" b="1" baseline="-25000" dirty="0"/>
                <a:t>o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191000" y="1981200"/>
              <a:ext cx="106680" cy="1066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4267200" y="1905000"/>
              <a:ext cx="61343" cy="918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4124848" y="1940168"/>
              <a:ext cx="76200" cy="552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67200" y="2057400"/>
              <a:ext cx="61343" cy="7619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56046" y="2026402"/>
              <a:ext cx="91058" cy="9715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4227008" y="1899136"/>
              <a:ext cx="14857" cy="1314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237056" y="2011344"/>
              <a:ext cx="14858" cy="17335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237056" y="2027256"/>
              <a:ext cx="167472" cy="2512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4120664" y="2017208"/>
              <a:ext cx="76200" cy="1562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Photo"/>
            <p:cNvSpPr>
              <a:spLocks noEditPoints="1" noChangeArrowheads="1"/>
            </p:cNvSpPr>
            <p:nvPr/>
          </p:nvSpPr>
          <p:spPr bwMode="auto">
            <a:xfrm>
              <a:off x="5694904" y="2153696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626255" y="356677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 rot="2973691" flipH="1">
              <a:off x="4534386" y="3176435"/>
              <a:ext cx="254970" cy="25497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95800" y="2875128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Θ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87715" y="3226534"/>
            <a:ext cx="4407876" cy="1943398"/>
            <a:chOff x="4383594" y="3688124"/>
            <a:chExt cx="4407876" cy="19433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572000" y="3688124"/>
                  <a:ext cx="3922484" cy="383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b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𝑐𝑜𝑠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charset="0"/>
                          </a:rPr>
                          <m:t>𝑬</m:t>
                        </m:r>
                        <m:r>
                          <a:rPr lang="en-US" sz="2400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b="1" i="1" baseline="-25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688124"/>
                  <a:ext cx="3922484" cy="38324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/>
            <p:cNvSpPr txBox="1"/>
            <p:nvPr/>
          </p:nvSpPr>
          <p:spPr>
            <a:xfrm>
              <a:off x="4383594" y="4609255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Outgoing</a:t>
              </a:r>
            </a:p>
            <a:p>
              <a:r>
                <a:rPr lang="en-US" dirty="0"/>
                <a:t>radiance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83474" y="468153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Received</a:t>
              </a:r>
            </a:p>
            <a:p>
              <a:r>
                <a:rPr lang="en-US" dirty="0"/>
                <a:t>irradiance</a:t>
              </a:r>
            </a:p>
          </p:txBody>
        </p:sp>
        <p:cxnSp>
          <p:nvCxnSpPr>
            <p:cNvPr id="33" name="Straight Arrow Connector 32"/>
            <p:cNvCxnSpPr>
              <a:endCxn id="31" idx="0"/>
            </p:cNvCxnSpPr>
            <p:nvPr/>
          </p:nvCxnSpPr>
          <p:spPr>
            <a:xfrm flipH="1">
              <a:off x="4944004" y="4164673"/>
              <a:ext cx="161396" cy="44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710831" y="4118490"/>
              <a:ext cx="218405" cy="503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132426" y="5262190"/>
                  <a:ext cx="29136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26" y="5262190"/>
                  <a:ext cx="291368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37" t="-141667" r="-2929" b="-1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/>
          <p:cNvSpPr txBox="1"/>
          <p:nvPr/>
        </p:nvSpPr>
        <p:spPr>
          <a:xfrm>
            <a:off x="5291374" y="5774863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k</a:t>
            </a:r>
            <a:r>
              <a:rPr lang="en-US" b="1" i="1" baseline="-25000" dirty="0" err="1"/>
              <a:t>d</a:t>
            </a:r>
            <a:r>
              <a:rPr lang="en-US" dirty="0"/>
              <a:t> = </a:t>
            </a:r>
            <a:r>
              <a:rPr lang="en-US" dirty="0" err="1"/>
              <a:t>textureColor</a:t>
            </a:r>
            <a:r>
              <a:rPr lang="en-US" dirty="0"/>
              <a:t> / 255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56677" y="53340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7979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Replacing </a:t>
            </a:r>
            <a:r>
              <a:rPr lang="en-US" i="1" dirty="0" err="1"/>
              <a:t>k</a:t>
            </a:r>
            <a:r>
              <a:rPr lang="en-US" i="1" baseline="-25000" dirty="0" err="1"/>
              <a:t>d</a:t>
            </a:r>
            <a:r>
              <a:rPr lang="en-US" dirty="0"/>
              <a:t> typically improves realism over replacing the entire diffuse color: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52" y="2819400"/>
            <a:ext cx="4498848" cy="2999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" y="2819400"/>
            <a:ext cx="4495800" cy="299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9582" y="5816600"/>
            <a:ext cx="224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 color replaced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3586" y="581660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k</a:t>
            </a:r>
            <a:r>
              <a:rPr lang="en-US" i="1" baseline="-25000" dirty="0" err="1"/>
              <a:t>d</a:t>
            </a:r>
            <a:r>
              <a:rPr lang="en-US" dirty="0"/>
              <a:t> component replaced</a:t>
            </a:r>
          </a:p>
        </p:txBody>
      </p:sp>
    </p:spTree>
    <p:extLst>
      <p:ext uri="{BB962C8B-B14F-4D97-AF65-F5344CB8AC3E}">
        <p14:creationId xmlns:p14="http://schemas.microsoft.com/office/powerpoint/2010/main" val="22676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Triangles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we must associate (u, v) coordinates for each vertex</a:t>
            </a:r>
          </a:p>
          <a:p>
            <a:r>
              <a:rPr lang="en-US" dirty="0"/>
              <a:t>The (u, v) coordinates inside the triangle can be found using the </a:t>
            </a:r>
            <a:r>
              <a:rPr lang="en-US" dirty="0">
                <a:solidFill>
                  <a:srgbClr val="C00000"/>
                </a:solidFill>
              </a:rPr>
              <a:t>barycentric coordinates</a:t>
            </a:r>
          </a:p>
          <a:p>
            <a:r>
              <a:rPr lang="en-US" dirty="0"/>
              <a:t>Recall that the position of point p at </a:t>
            </a:r>
            <a:r>
              <a:rPr lang="en-US" dirty="0">
                <a:solidFill>
                  <a:srgbClr val="C00000"/>
                </a:solidFill>
              </a:rPr>
              <a:t>barycentric coordinates</a:t>
            </a:r>
            <a:r>
              <a:rPr lang="en-US" dirty="0"/>
              <a:t> (</a:t>
            </a:r>
            <a:r>
              <a:rPr lang="en-GB" dirty="0"/>
              <a:t>β, γ) is equal to:</a:t>
            </a:r>
          </a:p>
          <a:p>
            <a:pPr marL="274320" lvl="1" indent="0" algn="ctr">
              <a:buNone/>
            </a:pPr>
            <a:r>
              <a:rPr lang="en-US" dirty="0"/>
              <a:t> p(</a:t>
            </a:r>
            <a:r>
              <a:rPr lang="en-GB" dirty="0"/>
              <a:t>β, γ) = a + β(b – a) + γ(c – a)</a:t>
            </a:r>
          </a:p>
          <a:p>
            <a:r>
              <a:rPr lang="en-GB" dirty="0"/>
              <a:t>Texture coordinates can be interpolated similarly:</a:t>
            </a:r>
          </a:p>
          <a:p>
            <a:pPr marL="0" indent="0">
              <a:buNone/>
            </a:pPr>
            <a:endParaRPr lang="en-GB" dirty="0"/>
          </a:p>
          <a:p>
            <a:pPr marL="274320" lvl="1" indent="0">
              <a:buNone/>
            </a:pPr>
            <a:r>
              <a:rPr lang="en-US" dirty="0"/>
              <a:t>		     u(</a:t>
            </a:r>
            <a:r>
              <a:rPr lang="en-GB" dirty="0"/>
              <a:t>β, γ) = </a:t>
            </a:r>
            <a:r>
              <a:rPr lang="en-GB" dirty="0" err="1"/>
              <a:t>u</a:t>
            </a:r>
            <a:r>
              <a:rPr lang="en-GB" baseline="-25000" dirty="0" err="1"/>
              <a:t>a</a:t>
            </a:r>
            <a:r>
              <a:rPr lang="en-GB" dirty="0"/>
              <a:t> + β(</a:t>
            </a:r>
            <a:r>
              <a:rPr lang="en-GB" dirty="0" err="1"/>
              <a:t>u</a:t>
            </a:r>
            <a:r>
              <a:rPr lang="en-GB" baseline="-25000" dirty="0" err="1"/>
              <a:t>b</a:t>
            </a:r>
            <a:r>
              <a:rPr lang="en-GB" dirty="0"/>
              <a:t> – </a:t>
            </a:r>
            <a:r>
              <a:rPr lang="en-GB" dirty="0" err="1"/>
              <a:t>u</a:t>
            </a:r>
            <a:r>
              <a:rPr lang="en-GB" baseline="-25000" dirty="0" err="1"/>
              <a:t>a</a:t>
            </a:r>
            <a:r>
              <a:rPr lang="en-GB" dirty="0"/>
              <a:t>) + γ(</a:t>
            </a:r>
            <a:r>
              <a:rPr lang="en-GB" dirty="0" err="1"/>
              <a:t>u</a:t>
            </a:r>
            <a:r>
              <a:rPr lang="en-GB" baseline="-25000" dirty="0" err="1"/>
              <a:t>c</a:t>
            </a:r>
            <a:r>
              <a:rPr lang="en-GB" dirty="0"/>
              <a:t> – </a:t>
            </a:r>
            <a:r>
              <a:rPr lang="en-GB" dirty="0" err="1"/>
              <a:t>u</a:t>
            </a:r>
            <a:r>
              <a:rPr lang="en-GB" baseline="-25000" dirty="0" err="1"/>
              <a:t>a</a:t>
            </a:r>
            <a:r>
              <a:rPr lang="en-GB" dirty="0"/>
              <a:t>)</a:t>
            </a:r>
          </a:p>
          <a:p>
            <a:pPr marL="274320" lvl="1" indent="0">
              <a:buNone/>
            </a:pPr>
            <a:r>
              <a:rPr lang="en-US" dirty="0"/>
              <a:t>		     v(</a:t>
            </a:r>
            <a:r>
              <a:rPr lang="en-GB" dirty="0"/>
              <a:t>β, γ) = </a:t>
            </a:r>
            <a:r>
              <a:rPr lang="en-GB" dirty="0" err="1"/>
              <a:t>v</a:t>
            </a:r>
            <a:r>
              <a:rPr lang="en-GB" baseline="-25000" dirty="0" err="1"/>
              <a:t>a</a:t>
            </a:r>
            <a:r>
              <a:rPr lang="en-GB" dirty="0"/>
              <a:t> + β(</a:t>
            </a:r>
            <a:r>
              <a:rPr lang="en-GB" dirty="0" err="1"/>
              <a:t>v</a:t>
            </a:r>
            <a:r>
              <a:rPr lang="en-GB" baseline="-25000" dirty="0" err="1"/>
              <a:t>b</a:t>
            </a:r>
            <a:r>
              <a:rPr lang="en-GB" dirty="0"/>
              <a:t> – </a:t>
            </a:r>
            <a:r>
              <a:rPr lang="en-GB" dirty="0" err="1"/>
              <a:t>v</a:t>
            </a:r>
            <a:r>
              <a:rPr lang="en-GB" baseline="-25000" dirty="0" err="1"/>
              <a:t>a</a:t>
            </a:r>
            <a:r>
              <a:rPr lang="en-GB" dirty="0"/>
              <a:t>) + γ(</a:t>
            </a:r>
            <a:r>
              <a:rPr lang="en-GB" dirty="0" err="1"/>
              <a:t>v</a:t>
            </a:r>
            <a:r>
              <a:rPr lang="en-GB" baseline="-25000" dirty="0" err="1"/>
              <a:t>c</a:t>
            </a:r>
            <a:r>
              <a:rPr lang="en-GB" dirty="0"/>
              <a:t> – </a:t>
            </a:r>
            <a:r>
              <a:rPr lang="en-GB" dirty="0" err="1"/>
              <a:t>v</a:t>
            </a:r>
            <a:r>
              <a:rPr lang="en-GB" baseline="-25000" dirty="0" err="1"/>
              <a:t>a</a:t>
            </a:r>
            <a:r>
              <a:rPr lang="en-GB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65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Triangles</a:t>
            </a:r>
            <a:endParaRPr lang="tr-T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we want the texture map a rectangle made of two triangles: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941363" y="3541246"/>
            <a:ext cx="2971800" cy="266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41363" y="3545058"/>
            <a:ext cx="2972972" cy="2663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0363" y="3276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" y="601124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06129" y="593939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06129" y="338674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  <a:endParaRPr lang="en-US" baseline="-25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315741"/>
            <a:ext cx="2743200" cy="27432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46431" y="299172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8634" y="59966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(0, 1)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18961" y="59966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9528" y="294126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</a:t>
            </a:r>
            <a:r>
              <a:rPr lang="en-US"/>
              <a:t>, 0)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32162" y="2941264"/>
            <a:ext cx="150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Texture image</a:t>
            </a:r>
          </a:p>
        </p:txBody>
      </p:sp>
    </p:spTree>
    <p:extLst>
      <p:ext uri="{BB962C8B-B14F-4D97-AF65-F5344CB8AC3E}">
        <p14:creationId xmlns:p14="http://schemas.microsoft.com/office/powerpoint/2010/main" val="3120991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Triangles</a:t>
            </a:r>
            <a:endParaRPr lang="tr-T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associate a texture coordinate with each vertex of each triangle: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(1, 0), (0, 1), (1, 1)</a:t>
            </a:r>
            <a:endParaRPr lang="en-US" baseline="-25000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(0, 1), (1, 0), (0, 0)</a:t>
            </a:r>
            <a:endParaRPr lang="en-US" baseline="-250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1363" y="3541246"/>
            <a:ext cx="2971800" cy="266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41363" y="3545058"/>
            <a:ext cx="2972972" cy="2663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0363" y="3276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" y="601124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06129" y="593939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06129" y="338674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  <a:endParaRPr lang="en-US" baseline="-25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315741"/>
            <a:ext cx="2743200" cy="27432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46431" y="299172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8634" y="59966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(0, 1)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18961" y="59966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9528" y="294126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</a:t>
            </a:r>
            <a:r>
              <a:rPr lang="en-US"/>
              <a:t>, 0)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332162" y="2941264"/>
            <a:ext cx="150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Texture image</a:t>
            </a:r>
          </a:p>
        </p:txBody>
      </p:sp>
    </p:spTree>
    <p:extLst>
      <p:ext uri="{BB962C8B-B14F-4D97-AF65-F5344CB8AC3E}">
        <p14:creationId xmlns:p14="http://schemas.microsoft.com/office/powerpoint/2010/main" val="3299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Triangles</a:t>
            </a:r>
            <a:endParaRPr lang="tr-T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way, the texture image gets stretched to match the triangles’ positions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(1, 0), (0, 1), (1, 1)</a:t>
            </a:r>
            <a:endParaRPr lang="en-US" baseline="-25000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(0, 1), (1, 0), (0, 0)</a:t>
            </a:r>
            <a:endParaRPr lang="en-US" baseline="-250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9834" y="3541246"/>
            <a:ext cx="2971800" cy="266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359834" y="3545058"/>
            <a:ext cx="2972972" cy="2663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8834" y="3276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51871" y="601124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24600" y="593939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24600" y="338674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  <a:endParaRPr lang="en-US" baseline="-25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74" y="3559125"/>
            <a:ext cx="2940148" cy="26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3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Until Now</a:t>
            </a:r>
          </a:p>
        </p:txBody>
      </p:sp>
      <p:sp>
        <p:nvSpPr>
          <p:cNvPr id="9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assumed that objects have </a:t>
            </a:r>
            <a:r>
              <a:rPr lang="en-US" dirty="0">
                <a:solidFill>
                  <a:srgbClr val="C00000"/>
                </a:solidFill>
              </a:rPr>
              <a:t>fixed</a:t>
            </a:r>
            <a:r>
              <a:rPr lang="en-US" dirty="0"/>
              <a:t> R, G, B </a:t>
            </a:r>
            <a:r>
              <a:rPr lang="en-US" dirty="0">
                <a:solidFill>
                  <a:srgbClr val="C00000"/>
                </a:solidFill>
              </a:rPr>
              <a:t>reflectance</a:t>
            </a:r>
            <a:r>
              <a:rPr lang="en-US" dirty="0"/>
              <a:t> values</a:t>
            </a:r>
          </a:p>
          <a:p>
            <a:r>
              <a:rPr lang="en-US" dirty="0"/>
              <a:t>Surface </a:t>
            </a:r>
            <a:r>
              <a:rPr lang="en-US" dirty="0">
                <a:solidFill>
                  <a:srgbClr val="C00000"/>
                </a:solidFill>
              </a:rPr>
              <a:t>orientation</a:t>
            </a:r>
            <a:r>
              <a:rPr lang="en-US" dirty="0"/>
              <a:t> and light </a:t>
            </a:r>
            <a:r>
              <a:rPr lang="en-US" dirty="0">
                <a:solidFill>
                  <a:srgbClr val="C00000"/>
                </a:solidFill>
              </a:rPr>
              <a:t>direction</a:t>
            </a:r>
            <a:r>
              <a:rPr lang="en-US" dirty="0"/>
              <a:t> determined the shading of objects</a:t>
            </a:r>
          </a:p>
          <a:p>
            <a:r>
              <a:rPr lang="en-US" dirty="0"/>
              <a:t>Our best image so far is something like: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535363"/>
            <a:ext cx="2590800" cy="25908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large surfaces, stretching may excessively distort the texture image making it unrealistic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8001000" cy="26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3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Tiling is the process of repeating a texture instead of stretching</a:t>
            </a:r>
          </a:p>
          <a:p>
            <a:r>
              <a:rPr lang="en-US" dirty="0"/>
              <a:t>Multiple copies of the texture fill the surface</a:t>
            </a:r>
          </a:p>
          <a:p>
            <a:r>
              <a:rPr lang="en-US" dirty="0"/>
              <a:t>Tiling may also look unrealistic if repetition is clear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4" y="3450758"/>
            <a:ext cx="1284521" cy="1284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95" y="3450758"/>
            <a:ext cx="1284521" cy="1284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16" y="3450758"/>
            <a:ext cx="1284521" cy="1284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37" y="3450758"/>
            <a:ext cx="1284521" cy="12845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58" y="3450758"/>
            <a:ext cx="1284521" cy="12845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79" y="3450758"/>
            <a:ext cx="1284521" cy="12845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4" y="4735279"/>
            <a:ext cx="1284521" cy="12845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95" y="4735279"/>
            <a:ext cx="1284521" cy="12845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16" y="4735279"/>
            <a:ext cx="1284521" cy="12845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37" y="4735279"/>
            <a:ext cx="1284521" cy="12845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58" y="4735279"/>
            <a:ext cx="1284521" cy="12845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79" y="4735279"/>
            <a:ext cx="1284521" cy="128452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274609" y="3676801"/>
            <a:ext cx="6973040" cy="1983757"/>
            <a:chOff x="1056935" y="3274043"/>
            <a:chExt cx="6973040" cy="1983757"/>
          </a:xfrm>
        </p:grpSpPr>
        <p:sp>
          <p:nvSpPr>
            <p:cNvPr id="18" name="TextBox 17"/>
            <p:cNvSpPr txBox="1"/>
            <p:nvPr/>
          </p:nvSpPr>
          <p:spPr>
            <a:xfrm>
              <a:off x="1056935" y="3274043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30563" y="3274043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04191" y="3274043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77819" y="3274043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51447" y="3274043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5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25075" y="3274043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6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6800" y="46730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7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40428" y="46730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8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14056" y="46730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9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87684" y="4673025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10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161312" y="4673025"/>
              <a:ext cx="5724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11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34940" y="4673025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21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support tiling, tex. </a:t>
            </a:r>
            <a:r>
              <a:rPr lang="en-US" dirty="0" err="1"/>
              <a:t>coords</a:t>
            </a:r>
            <a:r>
              <a:rPr lang="en-US" dirty="0"/>
              <a:t>. are not limited to [0, 1] range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2921000"/>
            <a:ext cx="7924800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96900" y="2921000"/>
            <a:ext cx="7937500" cy="288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7198" y="25516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(0, 0)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9299" y="25389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(6, 0)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79299" y="578806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</a:t>
            </a:r>
            <a:r>
              <a:rPr lang="en-US"/>
              <a:t>, 2)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4798" y="583354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5400" y="3581400"/>
            <a:ext cx="3001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 = </a:t>
            </a:r>
            <a:r>
              <a:rPr lang="en-US" dirty="0" err="1"/>
              <a:t>u</a:t>
            </a:r>
            <a:r>
              <a:rPr lang="en-US" baseline="-25000" dirty="0" err="1"/>
              <a:t>barycentric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floor(</a:t>
            </a:r>
            <a:r>
              <a:rPr lang="en-US" dirty="0" err="1"/>
              <a:t>u</a:t>
            </a:r>
            <a:r>
              <a:rPr lang="en-US" baseline="-25000" dirty="0" err="1"/>
              <a:t>barycentric</a:t>
            </a:r>
            <a:r>
              <a:rPr lang="en-US" dirty="0"/>
              <a:t>)</a:t>
            </a:r>
          </a:p>
          <a:p>
            <a:r>
              <a:rPr lang="en-US" dirty="0"/>
              <a:t>v = </a:t>
            </a:r>
            <a:r>
              <a:rPr lang="en-US" dirty="0" err="1"/>
              <a:t>v</a:t>
            </a:r>
            <a:r>
              <a:rPr lang="en-US" baseline="-25000" dirty="0" err="1"/>
              <a:t>barycentric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floor(</a:t>
            </a:r>
            <a:r>
              <a:rPr lang="en-US"/>
              <a:t>v</a:t>
            </a:r>
            <a:r>
              <a:rPr lang="en-US" baseline="-25000"/>
              <a:t>barycentric</a:t>
            </a:r>
            <a:r>
              <a:rPr lang="en-US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88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Atlases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objects in CG will have a texture applied to it</a:t>
            </a:r>
          </a:p>
          <a:p>
            <a:r>
              <a:rPr lang="en-US" dirty="0"/>
              <a:t>This requires using multiple textures, sometimes thousands or more, for a moderately complex environment</a:t>
            </a:r>
          </a:p>
          <a:p>
            <a:r>
              <a:rPr lang="en-US" dirty="0"/>
              <a:t>Many times text is also retrieved from texture images</a:t>
            </a:r>
          </a:p>
          <a:p>
            <a:r>
              <a:rPr lang="en-US" dirty="0"/>
              <a:t>Instead of using multiple texture, a texture atlas combines textures of many objects into a single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43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Atlases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026" name="Picture 2" descr="xample big texture atl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33317"/>
            <a:ext cx="3981217" cy="398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33600" y="5879068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jeapostrophe.github.io</a:t>
            </a:r>
            <a:r>
              <a:rPr lang="en-US" dirty="0"/>
              <a:t>/2013-05-06-texture--</a:t>
            </a:r>
            <a:r>
              <a:rPr lang="en-US" dirty="0" err="1"/>
              <a:t>post.html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4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using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1:</a:t>
            </a:r>
            <a:r>
              <a:rPr lang="en-US" dirty="0"/>
              <a:t> Generate a name for your texture and sampler: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these are just handles to refer to your texture and sampler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6000"/>
            <a:ext cx="4429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using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2: </a:t>
            </a:r>
            <a:r>
              <a:rPr lang="en-US" dirty="0"/>
              <a:t>Set your sampling parameters: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2514600"/>
            <a:ext cx="8148638" cy="9304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61905" y="2590800"/>
            <a:ext cx="4667295" cy="2221162"/>
            <a:chOff x="361905" y="2590800"/>
            <a:chExt cx="4667295" cy="2221162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1752600" y="2590800"/>
              <a:ext cx="3276600" cy="1447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1905" y="4165631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What to do if your texture</a:t>
              </a:r>
            </a:p>
            <a:p>
              <a:r>
                <a:rPr lang="en-US" dirty="0"/>
                <a:t>needs to be minified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1200" y="2804810"/>
            <a:ext cx="2982657" cy="1983842"/>
            <a:chOff x="5791200" y="2804810"/>
            <a:chExt cx="2982657" cy="198384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791200" y="2804810"/>
              <a:ext cx="1524000" cy="1233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011562" y="4142321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What to do if your texture</a:t>
              </a:r>
            </a:p>
            <a:p>
              <a:r>
                <a:rPr lang="en-US" dirty="0"/>
                <a:t>needs to be magnified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24200" y="3200400"/>
            <a:ext cx="2544286" cy="2689628"/>
            <a:chOff x="3124200" y="3200400"/>
            <a:chExt cx="2544286" cy="2689628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4343400" y="3200400"/>
              <a:ext cx="1066800" cy="19272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124200" y="5243697"/>
              <a:ext cx="25442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What to do if you make</a:t>
              </a:r>
            </a:p>
            <a:p>
              <a:r>
                <a:rPr lang="en-US" dirty="0"/>
                <a:t>out-of-bounds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5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using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3:</a:t>
            </a:r>
            <a:r>
              <a:rPr lang="en-US" dirty="0"/>
              <a:t> Bind your sampler to the desired texture unit: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Step 4: </a:t>
            </a:r>
            <a:r>
              <a:rPr lang="en-US" dirty="0"/>
              <a:t>Activate the desired unit and bind your texture to the proper target of that unit as well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5" y="2209800"/>
            <a:ext cx="8253413" cy="1132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029200"/>
            <a:ext cx="62007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11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using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5: </a:t>
            </a:r>
            <a:r>
              <a:rPr lang="en-US" dirty="0"/>
              <a:t>Read the texture image from an image file (.jpg, .</a:t>
            </a:r>
            <a:r>
              <a:rPr lang="en-US" dirty="0" err="1"/>
              <a:t>png</a:t>
            </a:r>
            <a:r>
              <a:rPr lang="en-US" dirty="0"/>
              <a:t>, etc.) into a one dimensional array and tell OpenGL about the address of this array: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56" y="3276600"/>
            <a:ext cx="7710488" cy="2599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69676" y="4574184"/>
            <a:ext cx="1826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to the</a:t>
            </a:r>
          </a:p>
          <a:p>
            <a:r>
              <a:rPr lang="en-US" dirty="0"/>
              <a:t>first byte of your</a:t>
            </a:r>
          </a:p>
          <a:p>
            <a:r>
              <a:rPr lang="en-US" dirty="0"/>
              <a:t>image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38520" y="5035849"/>
            <a:ext cx="1462280" cy="5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0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using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this point we have the following picture: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291860" y="2680036"/>
            <a:ext cx="1668137" cy="6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Texture Unit 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91860" y="3913008"/>
            <a:ext cx="1668137" cy="6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Texture Unit 1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162193" y="4797846"/>
            <a:ext cx="0" cy="145055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48118" y="2294660"/>
            <a:ext cx="507694" cy="4351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8118" y="2796081"/>
            <a:ext cx="507694" cy="4351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48118" y="3286525"/>
            <a:ext cx="507694" cy="4351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00200" y="2716300"/>
            <a:ext cx="1087916" cy="594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cxnSp>
        <p:nvCxnSpPr>
          <p:cNvPr id="19" name="Straight Connector 18"/>
          <p:cNvCxnSpPr>
            <a:stCxn id="6" idx="3"/>
            <a:endCxn id="12" idx="1"/>
          </p:cNvCxnSpPr>
          <p:nvPr/>
        </p:nvCxnSpPr>
        <p:spPr>
          <a:xfrm flipV="1">
            <a:off x="4959998" y="2512243"/>
            <a:ext cx="388120" cy="501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4" idx="1"/>
          </p:cNvCxnSpPr>
          <p:nvPr/>
        </p:nvCxnSpPr>
        <p:spPr>
          <a:xfrm>
            <a:off x="4959998" y="3013664"/>
            <a:ext cx="388120" cy="490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5" idx="3"/>
          </p:cNvCxnSpPr>
          <p:nvPr/>
        </p:nvCxnSpPr>
        <p:spPr>
          <a:xfrm flipH="1">
            <a:off x="2688116" y="3013664"/>
            <a:ext cx="603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336062" y="2807841"/>
            <a:ext cx="1283938" cy="410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34" name="Straight Connector 33"/>
          <p:cNvCxnSpPr>
            <a:stCxn id="13" idx="3"/>
            <a:endCxn id="29" idx="1"/>
          </p:cNvCxnSpPr>
          <p:nvPr/>
        </p:nvCxnSpPr>
        <p:spPr>
          <a:xfrm flipV="1">
            <a:off x="5855812" y="3013272"/>
            <a:ext cx="480250" cy="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3" idx="1"/>
          </p:cNvCxnSpPr>
          <p:nvPr/>
        </p:nvCxnSpPr>
        <p:spPr>
          <a:xfrm>
            <a:off x="4959998" y="3013271"/>
            <a:ext cx="388120" cy="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Brace 37"/>
          <p:cNvSpPr/>
          <p:nvPr/>
        </p:nvSpPr>
        <p:spPr>
          <a:xfrm>
            <a:off x="4959997" y="3913008"/>
            <a:ext cx="388121" cy="23353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400629" y="490905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activated</a:t>
            </a:r>
          </a:p>
        </p:txBody>
      </p:sp>
    </p:spTree>
    <p:extLst>
      <p:ext uri="{BB962C8B-B14F-4D97-AF65-F5344CB8AC3E}">
        <p14:creationId xmlns:p14="http://schemas.microsoft.com/office/powerpoint/2010/main" val="189840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</a:t>
            </a:r>
            <a:r>
              <a:rPr lang="en-US" dirty="0"/>
              <a:t> Increase visual realism by using </a:t>
            </a:r>
            <a:r>
              <a:rPr lang="en-US" dirty="0">
                <a:solidFill>
                  <a:srgbClr val="C00000"/>
                </a:solidFill>
              </a:rPr>
              <a:t>images</a:t>
            </a:r>
            <a:r>
              <a:rPr lang="en-US" dirty="0"/>
              <a:t> to simulate reflectance characteristics of objects.</a:t>
            </a:r>
          </a:p>
          <a:p>
            <a:r>
              <a:rPr lang="en-US" dirty="0"/>
              <a:t>A cheap and effective way to </a:t>
            </a:r>
            <a:r>
              <a:rPr lang="en-US" dirty="0">
                <a:solidFill>
                  <a:srgbClr val="C00000"/>
                </a:solidFill>
              </a:rPr>
              <a:t>spatially vary </a:t>
            </a:r>
            <a:r>
              <a:rPr lang="en-US" dirty="0"/>
              <a:t>surface reflectance.</a:t>
            </a:r>
            <a:endParaRPr lang="tr-T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019425"/>
            <a:ext cx="428625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6007206" y="4672461"/>
            <a:ext cx="23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http://img.tfd.com</a:t>
            </a:r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971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using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6:</a:t>
            </a:r>
            <a:r>
              <a:rPr lang="en-US" dirty="0"/>
              <a:t> Provide </a:t>
            </a:r>
            <a:r>
              <a:rPr lang="en-US" i="1" dirty="0" err="1"/>
              <a:t>uv</a:t>
            </a:r>
            <a:r>
              <a:rPr lang="en-US" dirty="0"/>
              <a:t> coordinates for each vertex</a:t>
            </a:r>
          </a:p>
          <a:p>
            <a:pPr lvl="1"/>
            <a:r>
              <a:rPr lang="en-US" dirty="0"/>
              <a:t>In immediate mode you can use: glTexCoord2f</a:t>
            </a:r>
          </a:p>
          <a:p>
            <a:pPr lvl="1"/>
            <a:r>
              <a:rPr lang="en-US" dirty="0"/>
              <a:t>If using vertex arrays, we must provide the texture coordinates in an array (as we did for vertex positions, colors, etc.)</a:t>
            </a:r>
          </a:p>
          <a:p>
            <a:pPr lvl="2"/>
            <a:r>
              <a:rPr lang="en-US" dirty="0" err="1"/>
              <a:t>glTexCoordPointer</a:t>
            </a:r>
            <a:r>
              <a:rPr lang="en-US" dirty="0"/>
              <a:t> or </a:t>
            </a:r>
            <a:r>
              <a:rPr lang="en-US" dirty="0" err="1"/>
              <a:t>glVertexAttribPointer</a:t>
            </a:r>
            <a:endParaRPr lang="en-US" dirty="0"/>
          </a:p>
          <a:p>
            <a:pPr lvl="1"/>
            <a:r>
              <a:rPr lang="en-US" dirty="0"/>
              <a:t>As before, this array can be on the system memory or uploaded to GPU memory (remember VBOs)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41993" y="4113922"/>
            <a:ext cx="8087775" cy="2286878"/>
            <a:chOff x="441993" y="3351922"/>
            <a:chExt cx="8087775" cy="2286878"/>
          </a:xfrm>
        </p:grpSpPr>
        <p:sp>
          <p:nvSpPr>
            <p:cNvPr id="7" name="TextBox 6"/>
            <p:cNvSpPr txBox="1"/>
            <p:nvPr/>
          </p:nvSpPr>
          <p:spPr>
            <a:xfrm>
              <a:off x="2019300" y="3351922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glTexCoordPointer</a:t>
              </a:r>
              <a:r>
                <a:rPr lang="en-US" dirty="0"/>
                <a:t>(size, type, stride, pointer)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1993" y="4198317"/>
              <a:ext cx="2518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coordinates</a:t>
              </a:r>
            </a:p>
            <a:p>
              <a:r>
                <a:rPr lang="en-US" dirty="0"/>
                <a:t>per texture vertex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44155" y="4952429"/>
              <a:ext cx="15056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Type of each</a:t>
              </a:r>
            </a:p>
            <a:p>
              <a:r>
                <a:rPr lang="en-US" dirty="0"/>
                <a:t>coordinate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62542" y="4992469"/>
              <a:ext cx="30315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Byte offset between</a:t>
              </a:r>
            </a:p>
            <a:p>
              <a:r>
                <a:rPr lang="en-US" dirty="0"/>
                <a:t>consecutive texture vertices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88211" y="3972586"/>
              <a:ext cx="194155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Pointer to texture</a:t>
              </a:r>
            </a:p>
            <a:p>
              <a:r>
                <a:rPr lang="en-US" dirty="0"/>
                <a:t>vertex coordinate</a:t>
              </a:r>
            </a:p>
            <a:p>
              <a:r>
                <a:rPr lang="en-US" dirty="0"/>
                <a:t>data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1701312" y="3688988"/>
              <a:ext cx="2413488" cy="509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696958" y="3721254"/>
              <a:ext cx="1027442" cy="121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10" idx="0"/>
            </p:cNvCxnSpPr>
            <p:nvPr/>
          </p:nvCxnSpPr>
          <p:spPr>
            <a:xfrm>
              <a:off x="5026111" y="3656722"/>
              <a:ext cx="1352231" cy="133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898065" y="3668968"/>
              <a:ext cx="1467908" cy="30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959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using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7:</a:t>
            </a:r>
            <a:r>
              <a:rPr lang="en-US" dirty="0"/>
              <a:t> In the vertex </a:t>
            </a:r>
            <a:r>
              <a:rPr lang="en-US" dirty="0" err="1"/>
              <a:t>shader</a:t>
            </a:r>
            <a:r>
              <a:rPr lang="en-US" dirty="0"/>
              <a:t>, pass along these texture coordinates to the rasterizer: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971800"/>
            <a:ext cx="8215313" cy="135134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95287" y="3733800"/>
            <a:ext cx="3570273" cy="2218730"/>
            <a:chOff x="395287" y="3733800"/>
            <a:chExt cx="3570273" cy="2218730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1905000" y="3733800"/>
              <a:ext cx="1752600" cy="1267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5287" y="5029200"/>
              <a:ext cx="35702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This value comes from the</a:t>
              </a:r>
            </a:p>
            <a:p>
              <a:r>
                <a:rPr lang="en-US" dirty="0"/>
                <a:t>vertex array whose data</a:t>
              </a:r>
            </a:p>
            <a:p>
              <a:r>
                <a:rPr lang="en-US" dirty="0"/>
                <a:t>is provided by </a:t>
              </a:r>
              <a:r>
                <a:rPr lang="en-US" i="1" dirty="0" err="1"/>
                <a:t>glTexCoordPointer</a:t>
              </a:r>
              <a:endParaRPr lang="en-US" i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50624" y="3962400"/>
            <a:ext cx="3236848" cy="1962646"/>
            <a:chOff x="5050624" y="3962400"/>
            <a:chExt cx="3236848" cy="1962646"/>
          </a:xfrm>
        </p:grpSpPr>
        <p:cxnSp>
          <p:nvCxnSpPr>
            <p:cNvPr id="10" name="Straight Arrow Connector 9"/>
            <p:cNvCxnSpPr>
              <a:endCxn id="12" idx="0"/>
            </p:cNvCxnSpPr>
            <p:nvPr/>
          </p:nvCxnSpPr>
          <p:spPr>
            <a:xfrm>
              <a:off x="6553200" y="3962400"/>
              <a:ext cx="115848" cy="1039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050624" y="5001716"/>
              <a:ext cx="32368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This value comes from the</a:t>
              </a:r>
            </a:p>
            <a:p>
              <a:r>
                <a:rPr lang="en-US" dirty="0"/>
                <a:t>vertex array whose data</a:t>
              </a:r>
            </a:p>
            <a:p>
              <a:r>
                <a:rPr lang="en-US" dirty="0"/>
                <a:t>is provided by </a:t>
              </a:r>
              <a:r>
                <a:rPr lang="en-US" i="1" dirty="0" err="1"/>
                <a:t>glVertexPointer</a:t>
              </a:r>
              <a:endParaRPr lang="en-US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05000" y="2706469"/>
            <a:ext cx="6217513" cy="985617"/>
            <a:chOff x="1905000" y="2706469"/>
            <a:chExt cx="6217513" cy="985617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1905000" y="3006286"/>
              <a:ext cx="206056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62400" y="2706469"/>
              <a:ext cx="4160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This is a built-in varying variable</a:t>
              </a:r>
            </a:p>
            <a:p>
              <a:r>
                <a:rPr lang="en-US" dirty="0"/>
                <a:t>which will be automatically interpolated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ED3B50-440F-44AC-B309-9510A203B0EA}"/>
              </a:ext>
            </a:extLst>
          </p:cNvPr>
          <p:cNvGrpSpPr/>
          <p:nvPr/>
        </p:nvGrpSpPr>
        <p:grpSpPr>
          <a:xfrm>
            <a:off x="2906514" y="3545950"/>
            <a:ext cx="2872068" cy="1504190"/>
            <a:chOff x="2906514" y="3545950"/>
            <a:chExt cx="2872068" cy="15041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572F93-6048-4ADE-A730-94DDF60EC19C}"/>
                </a:ext>
              </a:extLst>
            </p:cNvPr>
            <p:cNvSpPr txBox="1"/>
            <p:nvPr/>
          </p:nvSpPr>
          <p:spPr>
            <a:xfrm>
              <a:off x="2906514" y="4126810"/>
              <a:ext cx="28720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This value comes from the</a:t>
              </a:r>
            </a:p>
            <a:p>
              <a:r>
                <a:rPr lang="en-US" dirty="0"/>
                <a:t>vertex array whose data</a:t>
              </a:r>
            </a:p>
            <a:p>
              <a:r>
                <a:rPr lang="en-US" dirty="0"/>
                <a:t>is provided by </a:t>
              </a:r>
              <a:r>
                <a:rPr lang="en-US" i="1" dirty="0" err="1"/>
                <a:t>glColorPointer</a:t>
              </a:r>
              <a:endParaRPr lang="en-US" i="1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C44CD2B-9131-43F6-B621-4610702D8374}"/>
                </a:ext>
              </a:extLst>
            </p:cNvPr>
            <p:cNvCxnSpPr/>
            <p:nvPr/>
          </p:nvCxnSpPr>
          <p:spPr>
            <a:xfrm>
              <a:off x="3317912" y="3545950"/>
              <a:ext cx="920352" cy="6548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969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using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8:</a:t>
            </a:r>
            <a:r>
              <a:rPr lang="en-US" dirty="0"/>
              <a:t> In the fragment </a:t>
            </a:r>
            <a:r>
              <a:rPr lang="en-US" dirty="0" err="1"/>
              <a:t>shader</a:t>
            </a:r>
            <a:r>
              <a:rPr lang="en-US" dirty="0"/>
              <a:t>, fetch from the texture image using a suitable sampling method: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3124200"/>
            <a:ext cx="7767638" cy="180393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438400" y="3352800"/>
            <a:ext cx="4668795" cy="2821762"/>
            <a:chOff x="2570205" y="3581400"/>
            <a:chExt cx="4668795" cy="282176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3865605" y="3581400"/>
              <a:ext cx="325395" cy="1529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70205" y="5202833"/>
              <a:ext cx="46687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variable represents the texture unit index. If its value is zero it will fetch from texture unit 0. Its value is given such as </a:t>
              </a:r>
              <a:r>
                <a:rPr lang="en-US" i="1" dirty="0"/>
                <a:t>glUniform1i(</a:t>
              </a:r>
              <a:r>
                <a:rPr lang="en-US" i="1" dirty="0" err="1"/>
                <a:t>mySamplerLoc</a:t>
              </a:r>
              <a:r>
                <a:rPr lang="en-US" i="1" dirty="0"/>
                <a:t>, 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9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using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this point we have the following picture: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291860" y="2680036"/>
            <a:ext cx="1668137" cy="6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Texture Unit 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91860" y="3913008"/>
            <a:ext cx="1668137" cy="6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Texture Unit 1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162193" y="4797846"/>
            <a:ext cx="0" cy="145055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48118" y="2294660"/>
            <a:ext cx="507694" cy="4351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8118" y="2796081"/>
            <a:ext cx="507694" cy="4351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48118" y="3286525"/>
            <a:ext cx="507694" cy="4351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00200" y="2716300"/>
            <a:ext cx="1087916" cy="594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cxnSp>
        <p:nvCxnSpPr>
          <p:cNvPr id="19" name="Straight Connector 18"/>
          <p:cNvCxnSpPr>
            <a:stCxn id="6" idx="3"/>
            <a:endCxn id="12" idx="1"/>
          </p:cNvCxnSpPr>
          <p:nvPr/>
        </p:nvCxnSpPr>
        <p:spPr>
          <a:xfrm flipV="1">
            <a:off x="4959998" y="2512243"/>
            <a:ext cx="388120" cy="501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4" idx="1"/>
          </p:cNvCxnSpPr>
          <p:nvPr/>
        </p:nvCxnSpPr>
        <p:spPr>
          <a:xfrm>
            <a:off x="4959998" y="3013664"/>
            <a:ext cx="388120" cy="490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5" idx="3"/>
          </p:cNvCxnSpPr>
          <p:nvPr/>
        </p:nvCxnSpPr>
        <p:spPr>
          <a:xfrm flipH="1">
            <a:off x="2688116" y="3013664"/>
            <a:ext cx="603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336062" y="2807841"/>
            <a:ext cx="1283938" cy="410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34" name="Straight Connector 33"/>
          <p:cNvCxnSpPr>
            <a:stCxn id="13" idx="3"/>
            <a:endCxn id="29" idx="1"/>
          </p:cNvCxnSpPr>
          <p:nvPr/>
        </p:nvCxnSpPr>
        <p:spPr>
          <a:xfrm flipV="1">
            <a:off x="5855812" y="3013272"/>
            <a:ext cx="480250" cy="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3" idx="1"/>
          </p:cNvCxnSpPr>
          <p:nvPr/>
        </p:nvCxnSpPr>
        <p:spPr>
          <a:xfrm>
            <a:off x="4959998" y="3013271"/>
            <a:ext cx="388120" cy="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Brace 37"/>
          <p:cNvSpPr/>
          <p:nvPr/>
        </p:nvSpPr>
        <p:spPr>
          <a:xfrm>
            <a:off x="4959997" y="3913008"/>
            <a:ext cx="388121" cy="23353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400629" y="490905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activated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134" y="434926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mySampler</a:t>
            </a:r>
            <a:endParaRPr lang="en-US" dirty="0"/>
          </a:p>
        </p:txBody>
      </p:sp>
      <p:cxnSp>
        <p:nvCxnSpPr>
          <p:cNvPr id="11" name="Straight Connector 10"/>
          <p:cNvCxnSpPr>
            <a:stCxn id="8" idx="3"/>
            <a:endCxn id="6" idx="1"/>
          </p:cNvCxnSpPr>
          <p:nvPr/>
        </p:nvCxnSpPr>
        <p:spPr>
          <a:xfrm flipV="1">
            <a:off x="1749906" y="3013664"/>
            <a:ext cx="1541954" cy="1520265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3"/>
            <a:endCxn id="7" idx="1"/>
          </p:cNvCxnSpPr>
          <p:nvPr/>
        </p:nvCxnSpPr>
        <p:spPr>
          <a:xfrm flipV="1">
            <a:off x="1749906" y="4246636"/>
            <a:ext cx="1541954" cy="2872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</p:cNvCxnSpPr>
          <p:nvPr/>
        </p:nvCxnSpPr>
        <p:spPr>
          <a:xfrm>
            <a:off x="1749906" y="4533929"/>
            <a:ext cx="1541954" cy="5597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362200" y="4817062"/>
            <a:ext cx="0" cy="145055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906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using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call </a:t>
            </a:r>
            <a:r>
              <a:rPr lang="en-US" i="1" dirty="0"/>
              <a:t>glUniform1i(</a:t>
            </a:r>
            <a:r>
              <a:rPr lang="en-US" i="1" dirty="0" err="1"/>
              <a:t>mySamplerLoc</a:t>
            </a:r>
            <a:r>
              <a:rPr lang="en-US" i="1" dirty="0"/>
              <a:t>, 1)</a:t>
            </a:r>
            <a:r>
              <a:rPr lang="en-US" dirty="0"/>
              <a:t>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291860" y="2680036"/>
            <a:ext cx="1668137" cy="6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Texture Unit 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91860" y="3913008"/>
            <a:ext cx="1668137" cy="6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Texture Unit 1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162193" y="4797846"/>
            <a:ext cx="0" cy="145055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48118" y="2294660"/>
            <a:ext cx="507694" cy="4351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8118" y="2796081"/>
            <a:ext cx="507694" cy="4351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48118" y="3286525"/>
            <a:ext cx="507694" cy="4351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00200" y="2716300"/>
            <a:ext cx="1087916" cy="594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cxnSp>
        <p:nvCxnSpPr>
          <p:cNvPr id="19" name="Straight Connector 18"/>
          <p:cNvCxnSpPr>
            <a:stCxn id="6" idx="3"/>
            <a:endCxn id="12" idx="1"/>
          </p:cNvCxnSpPr>
          <p:nvPr/>
        </p:nvCxnSpPr>
        <p:spPr>
          <a:xfrm flipV="1">
            <a:off x="4959998" y="2512243"/>
            <a:ext cx="388120" cy="501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4" idx="1"/>
          </p:cNvCxnSpPr>
          <p:nvPr/>
        </p:nvCxnSpPr>
        <p:spPr>
          <a:xfrm>
            <a:off x="4959998" y="3013664"/>
            <a:ext cx="388120" cy="490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5" idx="3"/>
          </p:cNvCxnSpPr>
          <p:nvPr/>
        </p:nvCxnSpPr>
        <p:spPr>
          <a:xfrm flipH="1">
            <a:off x="2688116" y="3013664"/>
            <a:ext cx="603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336062" y="2807841"/>
            <a:ext cx="1283938" cy="410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34" name="Straight Connector 33"/>
          <p:cNvCxnSpPr>
            <a:stCxn id="13" idx="3"/>
            <a:endCxn id="29" idx="1"/>
          </p:cNvCxnSpPr>
          <p:nvPr/>
        </p:nvCxnSpPr>
        <p:spPr>
          <a:xfrm flipV="1">
            <a:off x="5855812" y="3013272"/>
            <a:ext cx="480250" cy="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3" idx="1"/>
          </p:cNvCxnSpPr>
          <p:nvPr/>
        </p:nvCxnSpPr>
        <p:spPr>
          <a:xfrm>
            <a:off x="4959998" y="3013271"/>
            <a:ext cx="388120" cy="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Brace 37"/>
          <p:cNvSpPr/>
          <p:nvPr/>
        </p:nvSpPr>
        <p:spPr>
          <a:xfrm>
            <a:off x="4959997" y="3913008"/>
            <a:ext cx="388121" cy="23353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400629" y="490905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activated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134" y="434926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mySampler</a:t>
            </a:r>
            <a:endParaRPr lang="en-US" dirty="0"/>
          </a:p>
        </p:txBody>
      </p:sp>
      <p:cxnSp>
        <p:nvCxnSpPr>
          <p:cNvPr id="11" name="Straight Connector 10"/>
          <p:cNvCxnSpPr>
            <a:stCxn id="8" idx="3"/>
            <a:endCxn id="6" idx="1"/>
          </p:cNvCxnSpPr>
          <p:nvPr/>
        </p:nvCxnSpPr>
        <p:spPr>
          <a:xfrm flipV="1">
            <a:off x="1749906" y="3013664"/>
            <a:ext cx="1541954" cy="15202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3"/>
            <a:endCxn id="7" idx="1"/>
          </p:cNvCxnSpPr>
          <p:nvPr/>
        </p:nvCxnSpPr>
        <p:spPr>
          <a:xfrm flipV="1">
            <a:off x="1749906" y="4246636"/>
            <a:ext cx="1541954" cy="287293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</p:cNvCxnSpPr>
          <p:nvPr/>
        </p:nvCxnSpPr>
        <p:spPr>
          <a:xfrm>
            <a:off x="1749906" y="4533929"/>
            <a:ext cx="1541954" cy="5597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362200" y="4817062"/>
            <a:ext cx="0" cy="145055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64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 using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once we have the texture color? We have several options</a:t>
            </a:r>
          </a:p>
          <a:p>
            <a:r>
              <a:rPr lang="en-US" dirty="0"/>
              <a:t>For instance to blend the texture color with the color of the fragment: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44669"/>
            <a:ext cx="8005763" cy="157212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953000" y="3773269"/>
            <a:ext cx="9144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8800" y="3392269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Interpolated color value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313671" y="4496140"/>
            <a:ext cx="1410729" cy="95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90800" y="5484445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User-defined interpolation</a:t>
            </a:r>
          </a:p>
          <a:p>
            <a:pPr algn="ctr"/>
            <a:r>
              <a:rPr lang="en-US" dirty="0"/>
              <a:t>parameter. Can be a </a:t>
            </a:r>
            <a:r>
              <a:rPr lang="en-US" i="1" dirty="0"/>
              <a:t>uniform</a:t>
            </a:r>
            <a:r>
              <a:rPr lang="en-US" dirty="0"/>
              <a:t>. Can also be read from the texture if it has a alpha channel</a:t>
            </a:r>
          </a:p>
        </p:txBody>
      </p:sp>
    </p:spTree>
    <p:extLst>
      <p:ext uri="{BB962C8B-B14F-4D97-AF65-F5344CB8AC3E}">
        <p14:creationId xmlns:p14="http://schemas.microsoft.com/office/powerpoint/2010/main" val="2297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is the process of fetching the value from a </a:t>
            </a:r>
            <a:r>
              <a:rPr lang="en-US" i="1" dirty="0"/>
              <a:t>texture image </a:t>
            </a:r>
            <a:r>
              <a:rPr lang="en-US" dirty="0"/>
              <a:t>given its </a:t>
            </a:r>
            <a:r>
              <a:rPr lang="en-US" i="1" dirty="0"/>
              <a:t>texture coordinate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Nearest-neighbor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bilinear interpolation </a:t>
            </a:r>
            <a:r>
              <a:rPr lang="en-US" dirty="0"/>
              <a:t>are two examples</a:t>
            </a:r>
          </a:p>
          <a:p>
            <a:r>
              <a:rPr lang="en-US" dirty="0"/>
              <a:t>Need to tell OpenGL about the type of sampling we want</a:t>
            </a:r>
          </a:p>
          <a:p>
            <a:r>
              <a:rPr lang="en-US" dirty="0"/>
              <a:t>Previously we set sampling parameters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another important concept called </a:t>
            </a:r>
            <a:r>
              <a:rPr lang="en-US" dirty="0" err="1">
                <a:solidFill>
                  <a:srgbClr val="C00000"/>
                </a:solidFill>
              </a:rPr>
              <a:t>mipmapping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3962400"/>
            <a:ext cx="8148638" cy="93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r>
              <a:rPr lang="en-US" dirty="0"/>
              <a:t> deals with cases when the resolution of the primitive is different from the resolution of the texture (which often is the case)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Consider three cases where</a:t>
            </a:r>
          </a:p>
          <a:p>
            <a:pPr lvl="1"/>
            <a:r>
              <a:rPr lang="en-US" dirty="0"/>
              <a:t>The polygon that is texture mapped is the </a:t>
            </a:r>
            <a:r>
              <a:rPr lang="en-US" dirty="0">
                <a:solidFill>
                  <a:srgbClr val="C00000"/>
                </a:solidFill>
              </a:rPr>
              <a:t>same size </a:t>
            </a:r>
            <a:r>
              <a:rPr lang="en-US" dirty="0"/>
              <a:t>(in screen space) as the texture image</a:t>
            </a:r>
          </a:p>
          <a:p>
            <a:pPr lvl="1"/>
            <a:r>
              <a:rPr lang="en-US" dirty="0"/>
              <a:t>The polygon that is texture mapped is </a:t>
            </a:r>
            <a:r>
              <a:rPr lang="en-US" dirty="0">
                <a:solidFill>
                  <a:srgbClr val="C00000"/>
                </a:solidFill>
              </a:rPr>
              <a:t>larger</a:t>
            </a:r>
            <a:r>
              <a:rPr lang="en-US" dirty="0"/>
              <a:t> than the texture image</a:t>
            </a:r>
          </a:p>
          <a:p>
            <a:pPr lvl="1"/>
            <a:r>
              <a:rPr lang="en-US" dirty="0"/>
              <a:t>The polygon that is texture mapped is </a:t>
            </a:r>
            <a:r>
              <a:rPr lang="en-US" dirty="0">
                <a:solidFill>
                  <a:srgbClr val="C00000"/>
                </a:solidFill>
              </a:rPr>
              <a:t>smaller</a:t>
            </a:r>
            <a:r>
              <a:rPr lang="en-US" dirty="0"/>
              <a:t> than the texture image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0122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34440"/>
            <a:ext cx="8229600" cy="4937760"/>
          </a:xfrm>
        </p:spPr>
        <p:txBody>
          <a:bodyPr/>
          <a:lstStyle/>
          <a:p>
            <a:r>
              <a:rPr lang="en-US" dirty="0"/>
              <a:t>Polygon same size as texture (map as usual):</a:t>
            </a:r>
            <a:endParaRPr lang="tr-TR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29200" y="1828800"/>
            <a:ext cx="1944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Left Arrow 5"/>
          <p:cNvSpPr/>
          <p:nvPr/>
        </p:nvSpPr>
        <p:spPr>
          <a:xfrm rot="10800000">
            <a:off x="4038600" y="2590800"/>
            <a:ext cx="723900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4073043" y="2297668"/>
            <a:ext cx="57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  <a:endParaRPr lang="tr-TR" dirty="0"/>
          </a:p>
        </p:txBody>
      </p:sp>
      <p:sp>
        <p:nvSpPr>
          <p:cNvPr id="8" name="Rectangle 7"/>
          <p:cNvSpPr/>
          <p:nvPr/>
        </p:nvSpPr>
        <p:spPr>
          <a:xfrm>
            <a:off x="5029200" y="4267200"/>
            <a:ext cx="1944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Left Arrow 8"/>
          <p:cNvSpPr/>
          <p:nvPr/>
        </p:nvSpPr>
        <p:spPr>
          <a:xfrm rot="16200000">
            <a:off x="5794262" y="3899402"/>
            <a:ext cx="413876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00" y="4266703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74394" y="379521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324449" y="3795215"/>
            <a:ext cx="94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34973" y="251370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Polygon</a:t>
            </a:r>
          </a:p>
        </p:txBody>
      </p:sp>
    </p:spTree>
    <p:extLst>
      <p:ext uri="{BB962C8B-B14F-4D97-AF65-F5344CB8AC3E}">
        <p14:creationId xmlns:p14="http://schemas.microsoft.com/office/powerpoint/2010/main" val="378230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34440"/>
            <a:ext cx="8229600" cy="4937760"/>
          </a:xfrm>
        </p:spPr>
        <p:txBody>
          <a:bodyPr/>
          <a:lstStyle/>
          <a:p>
            <a:r>
              <a:rPr lang="en-US" dirty="0"/>
              <a:t>Polygon larger (texture needs to be </a:t>
            </a:r>
            <a:r>
              <a:rPr lang="en-US" dirty="0">
                <a:solidFill>
                  <a:srgbClr val="C00000"/>
                </a:solidFill>
              </a:rPr>
              <a:t>magnified</a:t>
            </a:r>
            <a:r>
              <a:rPr lang="en-US" dirty="0"/>
              <a:t>):</a:t>
            </a:r>
            <a:endParaRPr lang="tr-TR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1828800"/>
            <a:ext cx="3888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Left Arrow 5"/>
          <p:cNvSpPr/>
          <p:nvPr/>
        </p:nvSpPr>
        <p:spPr>
          <a:xfrm rot="10800000">
            <a:off x="3352800" y="2590800"/>
            <a:ext cx="723900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3387243" y="2297668"/>
            <a:ext cx="57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  <a:endParaRPr lang="tr-TR" dirty="0"/>
          </a:p>
        </p:txBody>
      </p:sp>
      <p:sp>
        <p:nvSpPr>
          <p:cNvPr id="8" name="Rectangle 7"/>
          <p:cNvSpPr/>
          <p:nvPr/>
        </p:nvSpPr>
        <p:spPr>
          <a:xfrm>
            <a:off x="4343400" y="4267200"/>
            <a:ext cx="3888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Left Arrow 8"/>
          <p:cNvSpPr/>
          <p:nvPr/>
        </p:nvSpPr>
        <p:spPr>
          <a:xfrm rot="16200000">
            <a:off x="6086162" y="3899402"/>
            <a:ext cx="413876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600" y="4266703"/>
            <a:ext cx="38880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66294" y="379521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420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(texture) sizes and object sizes may vary</a:t>
            </a:r>
          </a:p>
          <a:p>
            <a:r>
              <a:rPr lang="en-US" dirty="0"/>
              <a:t>We need a uniform way so that any object can be mapped by any texture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3219333"/>
            <a:ext cx="5448300" cy="30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28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34440"/>
            <a:ext cx="8229600" cy="4937760"/>
          </a:xfrm>
        </p:spPr>
        <p:txBody>
          <a:bodyPr/>
          <a:lstStyle/>
          <a:p>
            <a:r>
              <a:rPr lang="en-US" dirty="0"/>
              <a:t>Polygon smaller (texture needs to be </a:t>
            </a:r>
            <a:r>
              <a:rPr lang="en-US" dirty="0">
                <a:solidFill>
                  <a:srgbClr val="C00000"/>
                </a:solidFill>
              </a:rPr>
              <a:t>minified</a:t>
            </a:r>
            <a:r>
              <a:rPr lang="en-US" dirty="0"/>
              <a:t>):</a:t>
            </a:r>
            <a:endParaRPr lang="tr-TR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05400" y="1828800"/>
            <a:ext cx="972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Left Arrow 5"/>
          <p:cNvSpPr/>
          <p:nvPr/>
        </p:nvSpPr>
        <p:spPr>
          <a:xfrm rot="10800000">
            <a:off x="4114800" y="2590800"/>
            <a:ext cx="723900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4149243" y="2297668"/>
            <a:ext cx="57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  <a:endParaRPr lang="tr-TR" dirty="0"/>
          </a:p>
        </p:txBody>
      </p:sp>
      <p:sp>
        <p:nvSpPr>
          <p:cNvPr id="8" name="Rectangle 7"/>
          <p:cNvSpPr/>
          <p:nvPr/>
        </p:nvSpPr>
        <p:spPr>
          <a:xfrm>
            <a:off x="5105400" y="4267200"/>
            <a:ext cx="972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Left Arrow 8"/>
          <p:cNvSpPr/>
          <p:nvPr/>
        </p:nvSpPr>
        <p:spPr>
          <a:xfrm rot="16200000">
            <a:off x="5400362" y="3899402"/>
            <a:ext cx="413876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00" y="4266703"/>
            <a:ext cx="9720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80494" y="379521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85976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err="1"/>
              <a:t>Minification</a:t>
            </a:r>
            <a:r>
              <a:rPr lang="en-US" b="1" dirty="0"/>
              <a:t>:</a:t>
            </a:r>
            <a:r>
              <a:rPr lang="en-US" dirty="0"/>
              <a:t> A change of 1 pixel in image space causes a change of &gt;1pixel in texture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avoid </a:t>
            </a:r>
            <a:r>
              <a:rPr lang="en-US" dirty="0">
                <a:solidFill>
                  <a:srgbClr val="C00000"/>
                </a:solidFill>
              </a:rPr>
              <a:t>artifacts</a:t>
            </a:r>
            <a:r>
              <a:rPr lang="en-US" dirty="0"/>
              <a:t>, one should use the </a:t>
            </a:r>
            <a:r>
              <a:rPr lang="en-US" dirty="0">
                <a:solidFill>
                  <a:srgbClr val="C00000"/>
                </a:solidFill>
              </a:rPr>
              <a:t>average</a:t>
            </a:r>
            <a:r>
              <a:rPr lang="en-US" dirty="0"/>
              <a:t> of all </a:t>
            </a:r>
            <a:r>
              <a:rPr lang="en-US" dirty="0" err="1"/>
              <a:t>texels</a:t>
            </a:r>
            <a:r>
              <a:rPr lang="en-US" dirty="0"/>
              <a:t> that should fall on the same image pixel</a:t>
            </a:r>
            <a:endParaRPr lang="tr-TR" dirty="0"/>
          </a:p>
        </p:txBody>
      </p:sp>
      <p:grpSp>
        <p:nvGrpSpPr>
          <p:cNvPr id="24" name="Group 23"/>
          <p:cNvGrpSpPr/>
          <p:nvPr/>
        </p:nvGrpSpPr>
        <p:grpSpPr>
          <a:xfrm>
            <a:off x="2133600" y="634314"/>
            <a:ext cx="4689876" cy="4386478"/>
            <a:chOff x="1981200" y="457200"/>
            <a:chExt cx="4689876" cy="4386478"/>
          </a:xfrm>
        </p:grpSpPr>
        <p:grpSp>
          <p:nvGrpSpPr>
            <p:cNvPr id="21" name="Group 20"/>
            <p:cNvGrpSpPr/>
            <p:nvPr/>
          </p:nvGrpSpPr>
          <p:grpSpPr>
            <a:xfrm>
              <a:off x="1981200" y="457200"/>
              <a:ext cx="4689876" cy="4386478"/>
              <a:chOff x="1387524" y="-108094"/>
              <a:chExt cx="4689876" cy="43864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905000" y="1828800"/>
                <a:ext cx="4172400" cy="1944000"/>
                <a:chOff x="1905000" y="1828800"/>
                <a:chExt cx="4172400" cy="1944000"/>
              </a:xfrm>
            </p:grpSpPr>
            <p:pic>
              <p:nvPicPr>
                <p:cNvPr id="4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5000" y="1828800"/>
                  <a:ext cx="1943100" cy="19431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" name="Rectangle 4"/>
                <p:cNvSpPr/>
                <p:nvPr/>
              </p:nvSpPr>
              <p:spPr>
                <a:xfrm>
                  <a:off x="5105400" y="1828800"/>
                  <a:ext cx="972000" cy="1944000"/>
                </a:xfrm>
                <a:prstGeom prst="rect">
                  <a:avLst/>
                </a:prstGeom>
                <a:noFill/>
                <a:ln w="317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1905000" y="3505200"/>
                  <a:ext cx="267600" cy="2676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2170800" y="3505200"/>
                  <a:ext cx="267600" cy="2676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102845" y="3505200"/>
                  <a:ext cx="267600" cy="2676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</p:grpSp>
          <p:sp>
            <p:nvSpPr>
              <p:cNvPr id="18" name="Arc 17"/>
              <p:cNvSpPr/>
              <p:nvPr/>
            </p:nvSpPr>
            <p:spPr>
              <a:xfrm rot="8100000">
                <a:off x="1739670" y="276472"/>
                <a:ext cx="4026158" cy="4001912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9" name="Arc 18"/>
              <p:cNvSpPr/>
              <p:nvPr/>
            </p:nvSpPr>
            <p:spPr>
              <a:xfrm rot="8100000">
                <a:off x="1387524" y="-108094"/>
                <a:ext cx="4545511" cy="4363875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22" name="Left Arrow 21"/>
            <p:cNvSpPr/>
            <p:nvPr/>
          </p:nvSpPr>
          <p:spPr>
            <a:xfrm rot="10800000">
              <a:off x="4686300" y="3188732"/>
              <a:ext cx="723900" cy="2418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20743" y="2895600"/>
              <a:ext cx="575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Map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1134507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/>
              <a:t>Take the extreme case: </a:t>
            </a:r>
            <a:r>
              <a:rPr lang="en-US" dirty="0"/>
              <a:t>1 pixel change in image space corresponds to as many pixels as the width of the texture in texture space: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accurate mapping, this requires computing the average value of the entire row – otherwise </a:t>
            </a:r>
            <a:r>
              <a:rPr lang="en-US" dirty="0">
                <a:solidFill>
                  <a:srgbClr val="C00000"/>
                </a:solidFill>
              </a:rPr>
              <a:t>aliasing</a:t>
            </a:r>
            <a:r>
              <a:rPr lang="en-US" dirty="0"/>
              <a:t> artifacts will occur</a:t>
            </a:r>
            <a:endParaRPr lang="tr-TR" dirty="0"/>
          </a:p>
        </p:txBody>
      </p:sp>
      <p:grpSp>
        <p:nvGrpSpPr>
          <p:cNvPr id="9" name="Group 8"/>
          <p:cNvGrpSpPr/>
          <p:nvPr/>
        </p:nvGrpSpPr>
        <p:grpSpPr>
          <a:xfrm>
            <a:off x="2514600" y="718922"/>
            <a:ext cx="4545511" cy="4386478"/>
            <a:chOff x="1981200" y="566522"/>
            <a:chExt cx="4545511" cy="4386478"/>
          </a:xfrm>
        </p:grpSpPr>
        <p:grpSp>
          <p:nvGrpSpPr>
            <p:cNvPr id="8" name="Group 7"/>
            <p:cNvGrpSpPr/>
            <p:nvPr/>
          </p:nvGrpSpPr>
          <p:grpSpPr>
            <a:xfrm>
              <a:off x="1981200" y="566522"/>
              <a:ext cx="4545511" cy="4386478"/>
              <a:chOff x="1981200" y="457200"/>
              <a:chExt cx="4545511" cy="438647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981200" y="457200"/>
                <a:ext cx="4545511" cy="4386478"/>
                <a:chOff x="1387524" y="-108094"/>
                <a:chExt cx="4545511" cy="4386478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905000" y="1828800"/>
                  <a:ext cx="3465445" cy="1944000"/>
                  <a:chOff x="1905000" y="1828800"/>
                  <a:chExt cx="3465445" cy="1944000"/>
                </a:xfrm>
              </p:grpSpPr>
              <p:pic>
                <p:nvPicPr>
                  <p:cNvPr id="4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5000" y="1828800"/>
                    <a:ext cx="1882824" cy="1943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5" name="Rectangle 4"/>
                  <p:cNvSpPr/>
                  <p:nvPr/>
                </p:nvSpPr>
                <p:spPr>
                  <a:xfrm>
                    <a:off x="5105400" y="1828800"/>
                    <a:ext cx="265045" cy="1944000"/>
                  </a:xfrm>
                  <a:prstGeom prst="rect">
                    <a:avLst/>
                  </a:prstGeom>
                  <a:noFill/>
                  <a:ln w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r-TR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1905000" y="3505200"/>
                    <a:ext cx="267600" cy="267600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r-TR"/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2170800" y="3505200"/>
                    <a:ext cx="267600" cy="267600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r-TR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5102845" y="3505200"/>
                    <a:ext cx="267600" cy="267600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r-TR"/>
                  </a:p>
                </p:txBody>
              </p:sp>
            </p:grpSp>
            <p:sp>
              <p:nvSpPr>
                <p:cNvPr id="18" name="Arc 17"/>
                <p:cNvSpPr/>
                <p:nvPr/>
              </p:nvSpPr>
              <p:spPr>
                <a:xfrm rot="8100000">
                  <a:off x="1739670" y="276472"/>
                  <a:ext cx="4026158" cy="4001912"/>
                </a:xfrm>
                <a:prstGeom prst="arc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9" name="Arc 18"/>
                <p:cNvSpPr/>
                <p:nvPr/>
              </p:nvSpPr>
              <p:spPr>
                <a:xfrm rot="8100000">
                  <a:off x="1387524" y="-108094"/>
                  <a:ext cx="4545511" cy="4363875"/>
                </a:xfrm>
                <a:prstGeom prst="arc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</p:grpSp>
          <p:sp>
            <p:nvSpPr>
              <p:cNvPr id="13" name="Rectangle 12"/>
              <p:cNvSpPr/>
              <p:nvPr/>
            </p:nvSpPr>
            <p:spPr>
              <a:xfrm>
                <a:off x="3027349" y="4067849"/>
                <a:ext cx="267600" cy="267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295650" y="4069450"/>
                <a:ext cx="267600" cy="267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561450" y="4069450"/>
                <a:ext cx="267600" cy="267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829050" y="4069450"/>
                <a:ext cx="267600" cy="267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094850" y="4069450"/>
                <a:ext cx="267600" cy="267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Arc 24"/>
              <p:cNvSpPr/>
              <p:nvPr/>
            </p:nvSpPr>
            <p:spPr>
              <a:xfrm rot="8100000">
                <a:off x="2539685" y="950442"/>
                <a:ext cx="3870903" cy="3864959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Arc 25"/>
              <p:cNvSpPr/>
              <p:nvPr/>
            </p:nvSpPr>
            <p:spPr>
              <a:xfrm rot="8100000">
                <a:off x="2813824" y="1198930"/>
                <a:ext cx="3538427" cy="3542711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Arc 26"/>
              <p:cNvSpPr/>
              <p:nvPr/>
            </p:nvSpPr>
            <p:spPr>
              <a:xfrm rot="8100000">
                <a:off x="3172863" y="1637571"/>
                <a:ext cx="3120846" cy="2984973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Arc 27"/>
              <p:cNvSpPr/>
              <p:nvPr/>
            </p:nvSpPr>
            <p:spPr>
              <a:xfrm rot="8100000">
                <a:off x="3483141" y="1962780"/>
                <a:ext cx="2828639" cy="2586311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Arc 28"/>
              <p:cNvSpPr/>
              <p:nvPr/>
            </p:nvSpPr>
            <p:spPr>
              <a:xfrm rot="8100000">
                <a:off x="3810491" y="2124975"/>
                <a:ext cx="2383530" cy="2491385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30" name="Left Arrow 29"/>
            <p:cNvSpPr/>
            <p:nvPr/>
          </p:nvSpPr>
          <p:spPr>
            <a:xfrm rot="10800000">
              <a:off x="4686300" y="3264932"/>
              <a:ext cx="723900" cy="2418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20743" y="2971800"/>
              <a:ext cx="575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Map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135651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48" y="1447119"/>
            <a:ext cx="6115904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11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Anti-Aliased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48" y="1447119"/>
            <a:ext cx="6115904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45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Aliasing artifacts are even more disturbing if </a:t>
            </a:r>
            <a:r>
              <a:rPr lang="en-US" dirty="0">
                <a:solidFill>
                  <a:srgbClr val="C00000"/>
                </a:solidFill>
              </a:rPr>
              <a:t>animation</a:t>
            </a:r>
            <a:r>
              <a:rPr lang="en-US" dirty="0"/>
              <a:t> is present in the scene</a:t>
            </a:r>
          </a:p>
          <a:p>
            <a:r>
              <a:rPr lang="en-US" dirty="0"/>
              <a:t>Aliasing artifacts occur as we are sampling a </a:t>
            </a:r>
            <a:r>
              <a:rPr lang="en-US" dirty="0">
                <a:solidFill>
                  <a:srgbClr val="C00000"/>
                </a:solidFill>
              </a:rPr>
              <a:t>high frequency texture</a:t>
            </a:r>
            <a:r>
              <a:rPr lang="en-US" dirty="0"/>
              <a:t> at very </a:t>
            </a:r>
            <a:r>
              <a:rPr lang="en-US" dirty="0">
                <a:solidFill>
                  <a:srgbClr val="C00000"/>
                </a:solidFill>
              </a:rPr>
              <a:t>low frequencies</a:t>
            </a:r>
          </a:p>
          <a:p>
            <a:r>
              <a:rPr lang="en-US" dirty="0"/>
              <a:t>Our sample does not faithfully represent the real signal</a:t>
            </a:r>
          </a:p>
          <a:p>
            <a:pPr lvl="1"/>
            <a:r>
              <a:rPr lang="en-US" dirty="0"/>
              <a:t>It adopts a different persona – thus called aliasing</a:t>
            </a:r>
          </a:p>
          <a:p>
            <a:r>
              <a:rPr lang="en-US" dirty="0"/>
              <a:t>Sampling at a higher rate is </a:t>
            </a:r>
            <a:r>
              <a:rPr lang="en-US"/>
              <a:t>not an option </a:t>
            </a:r>
            <a:r>
              <a:rPr lang="en-US" dirty="0"/>
              <a:t>as samples are determined by our fragments</a:t>
            </a:r>
          </a:p>
          <a:p>
            <a:r>
              <a:rPr lang="en-US" b="1" dirty="0"/>
              <a:t>Solution: </a:t>
            </a:r>
            <a:r>
              <a:rPr lang="en-US" dirty="0"/>
              <a:t>Reduce the frequency of the original signal by low-pass filtering (blurring)</a:t>
            </a:r>
          </a:p>
          <a:p>
            <a:r>
              <a:rPr lang="en-US" b="1" dirty="0"/>
              <a:t>Problem:</a:t>
            </a:r>
            <a:r>
              <a:rPr lang="en-US" dirty="0"/>
              <a:t> Expensive to continuously filter in runtime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27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/>
              <a:t>Solution: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Pre-filter</a:t>
            </a:r>
            <a:r>
              <a:rPr lang="en-US" dirty="0"/>
              <a:t> images to create smaller resolution versions during initialization (or offline):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sample from the appropriate resolution in runtime</a:t>
            </a:r>
          </a:p>
          <a:p>
            <a:r>
              <a:rPr lang="en-US" dirty="0"/>
              <a:t>Memory requirement – how much memory does a </a:t>
            </a:r>
            <a:r>
              <a:rPr lang="en-US" dirty="0" err="1">
                <a:solidFill>
                  <a:srgbClr val="C00000"/>
                </a:solidFill>
              </a:rPr>
              <a:t>mipmap</a:t>
            </a:r>
            <a:r>
              <a:rPr lang="en-US" dirty="0">
                <a:solidFill>
                  <a:srgbClr val="C00000"/>
                </a:solidFill>
              </a:rPr>
              <a:t> chain </a:t>
            </a:r>
            <a:r>
              <a:rPr lang="en-US" dirty="0"/>
              <a:t>require?</a:t>
            </a:r>
          </a:p>
          <a:p>
            <a:pPr marL="0" indent="0">
              <a:buNone/>
            </a:pPr>
            <a:r>
              <a:rPr lang="en-US" dirty="0"/>
              <a:t>		 A + A/4 + A/16 + A/64 + … = 4A/3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67000" y="2524784"/>
            <a:ext cx="3766870" cy="1943100"/>
            <a:chOff x="2667000" y="2286000"/>
            <a:chExt cx="3766870" cy="1943100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286000"/>
              <a:ext cx="1943100" cy="194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100" y="2286000"/>
              <a:ext cx="972000" cy="97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2840" y="2286000"/>
              <a:ext cx="486000" cy="4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950" y="2286000"/>
              <a:ext cx="244800" cy="24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470" y="2286000"/>
              <a:ext cx="122400" cy="12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5854209" y="534714"/>
            <a:ext cx="1878436" cy="4418286"/>
            <a:chOff x="5854209" y="295930"/>
            <a:chExt cx="1878436" cy="4418286"/>
          </a:xfrm>
        </p:grpSpPr>
        <p:sp>
          <p:nvSpPr>
            <p:cNvPr id="57" name="Rectangle 56"/>
            <p:cNvSpPr/>
            <p:nvPr/>
          </p:nvSpPr>
          <p:spPr>
            <a:xfrm>
              <a:off x="7467600" y="2247900"/>
              <a:ext cx="265045" cy="1944000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465045" y="3924300"/>
              <a:ext cx="267600" cy="267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9" name="Arc 58"/>
            <p:cNvSpPr/>
            <p:nvPr/>
          </p:nvSpPr>
          <p:spPr>
            <a:xfrm rot="8100000" flipH="1">
              <a:off x="5854209" y="295930"/>
              <a:ext cx="350231" cy="4418286"/>
            </a:xfrm>
            <a:prstGeom prst="arc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63585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Support</a:t>
            </a:r>
            <a:endParaRPr lang="tr-T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Mipmap</a:t>
            </a:r>
            <a:r>
              <a:rPr lang="en-US" dirty="0"/>
              <a:t> levels can be created offline and then given to OpenGL. This allows custom filtering for each level: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971800"/>
            <a:ext cx="7696200" cy="161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82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Alternatively, we can ask OpenGL to automatically generate </a:t>
            </a:r>
            <a:r>
              <a:rPr lang="en-US" dirty="0" err="1"/>
              <a:t>mipmap</a:t>
            </a:r>
            <a:r>
              <a:rPr lang="en-US" dirty="0"/>
              <a:t> levels for us: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use </a:t>
            </a:r>
            <a:r>
              <a:rPr lang="en-US" dirty="0" err="1"/>
              <a:t>mipmapping</a:t>
            </a:r>
            <a:r>
              <a:rPr lang="en-US" dirty="0"/>
              <a:t>, we must set the sampler parameters correctly: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514600"/>
            <a:ext cx="6319837" cy="1343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32" y="5105400"/>
            <a:ext cx="7828135" cy="10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3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13C-C53D-4AC3-BCCB-7521BC7E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1EDFC9-1275-4C48-9F16-1A05D7BA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00671-120B-47F7-B66A-3360957A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6347B-CEB3-449F-AA3D-272DC953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C6357-FEAF-44F5-BD5D-9265F03F8DC7}"/>
              </a:ext>
            </a:extLst>
          </p:cNvPr>
          <p:cNvSpPr txBox="1"/>
          <p:nvPr/>
        </p:nvSpPr>
        <p:spPr>
          <a:xfrm>
            <a:off x="4153551" y="6096000"/>
            <a:ext cx="836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</a:t>
            </a:r>
          </a:p>
        </p:txBody>
      </p:sp>
    </p:spTree>
    <p:extLst>
      <p:ext uri="{BB962C8B-B14F-4D97-AF65-F5344CB8AC3E}">
        <p14:creationId xmlns:p14="http://schemas.microsoft.com/office/powerpoint/2010/main" val="209744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1:</a:t>
            </a:r>
            <a:r>
              <a:rPr lang="en-US" dirty="0"/>
              <a:t> Associate a </a:t>
            </a:r>
            <a:r>
              <a:rPr lang="en-US" i="1" dirty="0"/>
              <a:t>(u, v)</a:t>
            </a:r>
            <a:r>
              <a:rPr lang="en-US" dirty="0"/>
              <a:t> coordinate system with the texture image where </a:t>
            </a:r>
            <a:r>
              <a:rPr lang="en-US" i="1" dirty="0"/>
              <a:t>(u, v) </a:t>
            </a:r>
            <a:r>
              <a:rPr lang="zh-CN" altLang="en-US" i="1" dirty="0"/>
              <a:t>∈ </a:t>
            </a:r>
            <a:r>
              <a:rPr lang="en-US" altLang="zh-CN" i="1" dirty="0"/>
              <a:t>[0,1]x[0,1]</a:t>
            </a:r>
            <a:endParaRPr lang="tr-TR" i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087158" y="3309731"/>
            <a:ext cx="0" cy="26318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43718" y="29611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1801455" y="5765935"/>
            <a:ext cx="259687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63" y="3186658"/>
            <a:ext cx="5029200" cy="25146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087158" y="3301216"/>
            <a:ext cx="54470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835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13C-C53D-4AC3-BCCB-7521BC7E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1EDFC9-1275-4C48-9F16-1A05D7BA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00671-120B-47F7-B66A-3360957A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6347B-CEB3-449F-AA3D-272DC953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C6357-FEAF-44F5-BD5D-9265F03F8DC7}"/>
              </a:ext>
            </a:extLst>
          </p:cNvPr>
          <p:cNvSpPr txBox="1"/>
          <p:nvPr/>
        </p:nvSpPr>
        <p:spPr>
          <a:xfrm>
            <a:off x="4153551" y="6096000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Bilinear</a:t>
            </a:r>
          </a:p>
        </p:txBody>
      </p:sp>
    </p:spTree>
    <p:extLst>
      <p:ext uri="{BB962C8B-B14F-4D97-AF65-F5344CB8AC3E}">
        <p14:creationId xmlns:p14="http://schemas.microsoft.com/office/powerpoint/2010/main" val="1291322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13C-C53D-4AC3-BCCB-7521BC7E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1EDFC9-1275-4C48-9F16-1A05D7BA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00671-120B-47F7-B66A-3360957A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6347B-CEB3-449F-AA3D-272DC953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C6357-FEAF-44F5-BD5D-9265F03F8DC7}"/>
              </a:ext>
            </a:extLst>
          </p:cNvPr>
          <p:cNvSpPr txBox="1"/>
          <p:nvPr/>
        </p:nvSpPr>
        <p:spPr>
          <a:xfrm>
            <a:off x="3533029" y="6096000"/>
            <a:ext cx="2077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Trilinear (mipmapping)</a:t>
            </a:r>
          </a:p>
        </p:txBody>
      </p:sp>
    </p:spTree>
    <p:extLst>
      <p:ext uri="{BB962C8B-B14F-4D97-AF65-F5344CB8AC3E}">
        <p14:creationId xmlns:p14="http://schemas.microsoft.com/office/powerpoint/2010/main" val="432011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1B53-363C-4700-9C7B-DECE469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051936-775C-4ED6-8308-30FDFDAB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B2A14-AF02-4B74-8262-AF5C8E8F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3B8EB-0AD7-478C-99F5-AF53191C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C79D5-931B-4E26-B49E-DD4F5C6EF0FF}"/>
              </a:ext>
            </a:extLst>
          </p:cNvPr>
          <p:cNvSpPr txBox="1"/>
          <p:nvPr/>
        </p:nvSpPr>
        <p:spPr>
          <a:xfrm>
            <a:off x="3679511" y="6096000"/>
            <a:ext cx="1784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 vs. Bilinear</a:t>
            </a:r>
          </a:p>
        </p:txBody>
      </p:sp>
    </p:spTree>
    <p:extLst>
      <p:ext uri="{BB962C8B-B14F-4D97-AF65-F5344CB8AC3E}">
        <p14:creationId xmlns:p14="http://schemas.microsoft.com/office/powerpoint/2010/main" val="833007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1B53-363C-4700-9C7B-DECE469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051936-775C-4ED6-8308-30FDFDAB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B2A14-AF02-4B74-8262-AF5C8E8F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3B8EB-0AD7-478C-99F5-AF53191C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C79D5-931B-4E26-B49E-DD4F5C6EF0FF}"/>
              </a:ext>
            </a:extLst>
          </p:cNvPr>
          <p:cNvSpPr txBox="1"/>
          <p:nvPr/>
        </p:nvSpPr>
        <p:spPr>
          <a:xfrm>
            <a:off x="3679511" y="6096000"/>
            <a:ext cx="1831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 vs. Trilinear</a:t>
            </a:r>
          </a:p>
        </p:txBody>
      </p:sp>
    </p:spTree>
    <p:extLst>
      <p:ext uri="{BB962C8B-B14F-4D97-AF65-F5344CB8AC3E}">
        <p14:creationId xmlns:p14="http://schemas.microsoft.com/office/powerpoint/2010/main" val="3101048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Until now, we always rendered to the screen</a:t>
            </a:r>
          </a:p>
          <a:p>
            <a:r>
              <a:rPr lang="en-US" dirty="0"/>
              <a:t>But many visual effects require rendering an image to an off-screen buffer and processing it before displaying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54</a:t>
            </a:fld>
            <a:endParaRPr lang="en-US"/>
          </a:p>
        </p:txBody>
      </p:sp>
      <p:pic>
        <p:nvPicPr>
          <p:cNvPr id="1026" name="Picture 2" descr="Image result for motion blur sh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3175686" cy="23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pth of field sha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43" y="3276600"/>
            <a:ext cx="3212757" cy="240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00200" y="575683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Motion Blur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60342" y="572149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of Field</a:t>
            </a:r>
          </a:p>
        </p:txBody>
      </p:sp>
    </p:spTree>
    <p:extLst>
      <p:ext uri="{BB962C8B-B14F-4D97-AF65-F5344CB8AC3E}">
        <p14:creationId xmlns:p14="http://schemas.microsoft.com/office/powerpoint/2010/main" val="238924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Framebuffer objects are designed to allow such effects</a:t>
            </a:r>
          </a:p>
          <a:p>
            <a:r>
              <a:rPr lang="en-US" b="1" dirty="0"/>
              <a:t>Step 1:</a:t>
            </a:r>
            <a:r>
              <a:rPr lang="en-US" dirty="0"/>
              <a:t> To use an FBO you must first generate a name for it and bind it as the current framebuffer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3228975"/>
            <a:ext cx="64579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70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2:</a:t>
            </a:r>
            <a:r>
              <a:rPr lang="en-US" dirty="0"/>
              <a:t> Next we must allocate memory for its color and (optionally) depth buffers. These memories are allocated as textures</a:t>
            </a:r>
          </a:p>
          <a:p>
            <a:r>
              <a:rPr lang="en-US" dirty="0"/>
              <a:t>For color buffer: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581400"/>
            <a:ext cx="8020050" cy="18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2:</a:t>
            </a:r>
            <a:r>
              <a:rPr lang="en-US" dirty="0"/>
              <a:t> Next we must allocate memory for its color and (optionally) depth buffers. These memories are allocated as textures</a:t>
            </a:r>
          </a:p>
          <a:p>
            <a:r>
              <a:rPr lang="en-US" dirty="0"/>
              <a:t>For depth buffer: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81400"/>
            <a:ext cx="8153400" cy="17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25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3:</a:t>
            </a:r>
            <a:r>
              <a:rPr lang="en-US" dirty="0"/>
              <a:t> We must attach these textures to the FBO: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Step 4:</a:t>
            </a:r>
            <a:r>
              <a:rPr lang="en-US" dirty="0"/>
              <a:t> Make sure that FBO is complete: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362200"/>
            <a:ext cx="7996238" cy="1075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495800"/>
            <a:ext cx="8320088" cy="60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76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render while this FBO is bound, the attached textures’ contents will be updated</a:t>
            </a:r>
          </a:p>
          <a:p>
            <a:r>
              <a:rPr lang="en-US" b="1" dirty="0"/>
              <a:t>Important:</a:t>
            </a:r>
            <a:r>
              <a:rPr lang="en-US" dirty="0"/>
              <a:t> before rendering make sure that you set your viewport to match the resolution of this framebuffer using </a:t>
            </a:r>
            <a:r>
              <a:rPr lang="en-US" i="1" dirty="0" err="1"/>
              <a:t>glViewport</a:t>
            </a:r>
            <a:r>
              <a:rPr lang="en-US" i="1" dirty="0"/>
              <a:t>(0, 0, </a:t>
            </a:r>
            <a:r>
              <a:rPr lang="en-US" i="1" dirty="0" err="1"/>
              <a:t>gFBOWidth</a:t>
            </a:r>
            <a:r>
              <a:rPr lang="en-US" i="1" dirty="0"/>
              <a:t>, </a:t>
            </a:r>
            <a:r>
              <a:rPr lang="en-US" i="1" dirty="0" err="1"/>
              <a:t>gFBOHeight</a:t>
            </a:r>
            <a:r>
              <a:rPr lang="en-US" i="1" dirty="0"/>
              <a:t>)</a:t>
            </a:r>
          </a:p>
          <a:p>
            <a:r>
              <a:rPr lang="en-US" dirty="0"/>
              <a:t>This is needed as the size of the window (for which the viewport was originally set) can be different from the size of our FBO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1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2:</a:t>
            </a:r>
            <a:r>
              <a:rPr lang="en-US" dirty="0"/>
              <a:t> Parameterize the surface to be texture mapped using </a:t>
            </a:r>
            <a:r>
              <a:rPr lang="en-US" dirty="0">
                <a:solidFill>
                  <a:srgbClr val="C00000"/>
                </a:solidFill>
              </a:rPr>
              <a:t>two coordinates</a:t>
            </a:r>
            <a:r>
              <a:rPr lang="en-US" dirty="0"/>
              <a:t>. For instance, </a:t>
            </a:r>
            <a:r>
              <a:rPr lang="en-US" dirty="0">
                <a:solidFill>
                  <a:srgbClr val="C00000"/>
                </a:solidFill>
              </a:rPr>
              <a:t>a sphere</a:t>
            </a:r>
            <a:r>
              <a:rPr lang="en-US" dirty="0"/>
              <a:t>: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6466606" y="298485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r</a:t>
            </a:r>
            <a:r>
              <a:rPr lang="en-GB" dirty="0" err="1"/>
              <a:t>sinΘ</a:t>
            </a:r>
            <a:r>
              <a:rPr lang="en-US" dirty="0"/>
              <a:t>cos</a:t>
            </a:r>
            <a:r>
              <a:rPr lang="en-GB" dirty="0"/>
              <a:t>ϕ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6466606" y="3301318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</a:t>
            </a:r>
            <a:r>
              <a:rPr lang="en-US" dirty="0" err="1"/>
              <a:t>rcos</a:t>
            </a:r>
            <a:r>
              <a:rPr lang="en-GB" dirty="0"/>
              <a:t>Θ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6466606" y="36061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</a:t>
            </a:r>
            <a:r>
              <a:rPr lang="en-US" dirty="0" err="1"/>
              <a:t>rsin</a:t>
            </a:r>
            <a:r>
              <a:rPr lang="en-GB" dirty="0"/>
              <a:t>Θ</a:t>
            </a:r>
            <a:r>
              <a:rPr lang="en-US" dirty="0"/>
              <a:t>sin</a:t>
            </a:r>
            <a:r>
              <a:rPr lang="en-GB" dirty="0"/>
              <a:t>ϕ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6466938" y="4007190"/>
            <a:ext cx="176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Θ = </a:t>
            </a:r>
            <a:r>
              <a:rPr lang="en-GB" dirty="0" err="1"/>
              <a:t>arccos</a:t>
            </a:r>
            <a:r>
              <a:rPr lang="en-GB" dirty="0"/>
              <a:t>(y / r)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6523043" y="4388190"/>
            <a:ext cx="170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ϕ = </a:t>
            </a:r>
            <a:r>
              <a:rPr lang="en-GB" dirty="0" err="1"/>
              <a:t>arctan</a:t>
            </a:r>
            <a:r>
              <a:rPr lang="en-GB" dirty="0"/>
              <a:t>(z / x)</a:t>
            </a:r>
            <a:endParaRPr lang="tr-TR" dirty="0"/>
          </a:p>
        </p:txBody>
      </p:sp>
      <p:sp>
        <p:nvSpPr>
          <p:cNvPr id="14" name="TextBox 13"/>
          <p:cNvSpPr txBox="1"/>
          <p:nvPr/>
        </p:nvSpPr>
        <p:spPr>
          <a:xfrm>
            <a:off x="5638800" y="51932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(Θ, ϕ) </a:t>
            </a:r>
            <a:r>
              <a:rPr lang="zh-CN" altLang="en-US" dirty="0"/>
              <a:t>∈ </a:t>
            </a:r>
            <a:r>
              <a:rPr lang="en-US" altLang="zh-CN" dirty="0"/>
              <a:t>[0, </a:t>
            </a:r>
            <a:r>
              <a:rPr lang="el-GR" altLang="zh-CN" dirty="0"/>
              <a:t>π</a:t>
            </a:r>
            <a:r>
              <a:rPr lang="en-US" altLang="zh-CN" dirty="0"/>
              <a:t>]x[-</a:t>
            </a:r>
            <a:r>
              <a:rPr lang="el-GR" altLang="zh-CN" dirty="0"/>
              <a:t>π</a:t>
            </a:r>
            <a:r>
              <a:rPr lang="en-US" altLang="zh-CN" dirty="0"/>
              <a:t>, </a:t>
            </a:r>
            <a:r>
              <a:rPr lang="el-GR" altLang="zh-CN" dirty="0"/>
              <a:t>π</a:t>
            </a:r>
            <a:r>
              <a:rPr lang="en-US" altLang="zh-CN" dirty="0"/>
              <a:t>]</a:t>
            </a:r>
            <a:r>
              <a:rPr lang="zh-CN" altLang="en-US" dirty="0"/>
              <a:t>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90800"/>
            <a:ext cx="4075184" cy="31577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65964" y="2523185"/>
            <a:ext cx="41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that the center is at (0, 0, 0):</a:t>
            </a:r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1542" y="4763869"/>
            <a:ext cx="2635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practice, </a:t>
            </a:r>
            <a:r>
              <a:rPr lang="en-GB" dirty="0" err="1"/>
              <a:t>ϕ</a:t>
            </a:r>
            <a:r>
              <a:rPr lang="en-GB" dirty="0"/>
              <a:t> = atan2(z, x)</a:t>
            </a:r>
            <a:endParaRPr lang="tr-TR" dirty="0"/>
          </a:p>
          <a:p>
            <a:r>
              <a:rPr lang="en-US" dirty="0"/>
              <a:t>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066800" y="4828736"/>
            <a:ext cx="190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99935" y="4121834"/>
            <a:ext cx="713936" cy="712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082018" y="4853354"/>
            <a:ext cx="1617785" cy="253218"/>
          </a:xfrm>
          <a:custGeom>
            <a:avLst/>
            <a:gdLst>
              <a:gd name="connsiteX0" fmla="*/ 1617785 w 1617785"/>
              <a:gd name="connsiteY0" fmla="*/ 0 h 253218"/>
              <a:gd name="connsiteX1" fmla="*/ 886265 w 1617785"/>
              <a:gd name="connsiteY1" fmla="*/ 253218 h 253218"/>
              <a:gd name="connsiteX2" fmla="*/ 0 w 1617785"/>
              <a:gd name="connsiteY2" fmla="*/ 0 h 253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785" h="253218">
                <a:moveTo>
                  <a:pt x="1617785" y="0"/>
                </a:moveTo>
                <a:cubicBezTo>
                  <a:pt x="1386840" y="126609"/>
                  <a:pt x="1155896" y="253218"/>
                  <a:pt x="886265" y="253218"/>
                </a:cubicBezTo>
                <a:cubicBezTo>
                  <a:pt x="616634" y="253218"/>
                  <a:pt x="0" y="0"/>
                  <a:pt x="0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96086" y="4357468"/>
            <a:ext cx="1575581" cy="422071"/>
          </a:xfrm>
          <a:custGeom>
            <a:avLst/>
            <a:gdLst>
              <a:gd name="connsiteX0" fmla="*/ 0 w 1575581"/>
              <a:gd name="connsiteY0" fmla="*/ 422071 h 422071"/>
              <a:gd name="connsiteX1" fmla="*/ 942535 w 1575581"/>
              <a:gd name="connsiteY1" fmla="*/ 41 h 422071"/>
              <a:gd name="connsiteX2" fmla="*/ 1575581 w 1575581"/>
              <a:gd name="connsiteY2" fmla="*/ 393936 h 42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581" h="422071">
                <a:moveTo>
                  <a:pt x="0" y="422071"/>
                </a:moveTo>
                <a:cubicBezTo>
                  <a:pt x="339969" y="213400"/>
                  <a:pt x="679938" y="4730"/>
                  <a:pt x="942535" y="41"/>
                </a:cubicBezTo>
                <a:cubicBezTo>
                  <a:pt x="1205132" y="-4648"/>
                  <a:pt x="1575581" y="393936"/>
                  <a:pt x="1575581" y="393936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75567" y="4785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58059" y="48111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/>
              <a:t>π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80736" y="445764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r>
              <a:rPr lang="el-GR" altLang="zh-CN" dirty="0"/>
              <a:t>π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97734" y="44810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0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966" y="5715000"/>
            <a:ext cx="3559634" cy="6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7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23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Once you make the FBO rendering pass, you can </a:t>
            </a:r>
            <a:r>
              <a:rPr lang="en-US" i="1" dirty="0"/>
              <a:t>detach</a:t>
            </a:r>
            <a:r>
              <a:rPr lang="en-US" dirty="0"/>
              <a:t> your textures and switch back to the </a:t>
            </a:r>
            <a:r>
              <a:rPr lang="en-US" dirty="0">
                <a:solidFill>
                  <a:srgbClr val="C00000"/>
                </a:solidFill>
              </a:rPr>
              <a:t>default framebuffer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Now you can use these textures as </a:t>
            </a:r>
            <a:r>
              <a:rPr lang="en-US" dirty="0">
                <a:solidFill>
                  <a:srgbClr val="C00000"/>
                </a:solidFill>
              </a:rPr>
              <a:t>source textures</a:t>
            </a:r>
            <a:r>
              <a:rPr lang="en-US" dirty="0"/>
              <a:t> for various special effects</a:t>
            </a:r>
          </a:p>
          <a:p>
            <a:r>
              <a:rPr lang="en-US" dirty="0"/>
              <a:t>One such usage is for generating </a:t>
            </a:r>
            <a:r>
              <a:rPr lang="en-US" dirty="0">
                <a:solidFill>
                  <a:srgbClr val="C00000"/>
                </a:solidFill>
              </a:rPr>
              <a:t>shadows</a:t>
            </a:r>
            <a:r>
              <a:rPr lang="en-US" dirty="0"/>
              <a:t> as we will learn next week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31837"/>
            <a:ext cx="7696200" cy="17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20900-5519-432D-8006-1F82FF23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EC4A2-6181-4EFE-BA30-36DE5E29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1642"/>
          </a:xfrm>
        </p:spPr>
        <p:txBody>
          <a:bodyPr/>
          <a:lstStyle/>
          <a:p>
            <a:r>
              <a:rPr lang="en-US" dirty="0"/>
              <a:t>Texture mapping is critical for improving visual quality of rendered images</a:t>
            </a:r>
          </a:p>
          <a:p>
            <a:r>
              <a:rPr lang="en-US" dirty="0"/>
              <a:t>Texture coordinates can be computed automatically for parametric surfaces like spheres</a:t>
            </a:r>
          </a:p>
          <a:p>
            <a:r>
              <a:rPr lang="en-US" dirty="0"/>
              <a:t>They can be provided by the user for triangular meshes</a:t>
            </a:r>
          </a:p>
          <a:p>
            <a:pPr lvl="1"/>
            <a:r>
              <a:rPr lang="en-US" dirty="0"/>
              <a:t>UV unwrapping is a partially automated technique for solving this problem for complex meshes (not covered in </a:t>
            </a:r>
            <a:r>
              <a:rPr lang="en-US"/>
              <a:t>this class)</a:t>
            </a:r>
            <a:endParaRPr lang="en-US" dirty="0"/>
          </a:p>
          <a:p>
            <a:r>
              <a:rPr lang="en-US" dirty="0"/>
              <a:t>Mipmapping is a technique for reducing aliasing with small extra memory overhead</a:t>
            </a:r>
          </a:p>
          <a:p>
            <a:r>
              <a:rPr lang="en-US" dirty="0"/>
              <a:t>Textures can be both source or target (framebuffer objects)</a:t>
            </a:r>
          </a:p>
          <a:p>
            <a:pPr lvl="1"/>
            <a:r>
              <a:rPr lang="en-US" dirty="0"/>
              <a:t>Not at the same pass, though</a:t>
            </a:r>
          </a:p>
          <a:p>
            <a:pPr lvl="2"/>
            <a:r>
              <a:rPr lang="en-US" dirty="0"/>
              <a:t>Render into as target in the first pass, read them as source in the second pass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00C61-0F77-492F-9DAA-58E29F4E0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06D89-8A79-4F92-B6D2-109EEC0A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8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you want to wrap the image such that: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35052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16" y="2057399"/>
            <a:ext cx="4075184" cy="315773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04800" y="2514600"/>
            <a:ext cx="0" cy="1752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 rot="10800000">
            <a:off x="4620124" y="2355033"/>
            <a:ext cx="3962340" cy="3969566"/>
          </a:xfrm>
          <a:prstGeom prst="arc">
            <a:avLst>
              <a:gd name="adj1" fmla="val 16200000"/>
              <a:gd name="adj2" fmla="val 52704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04800" y="2514600"/>
            <a:ext cx="35052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394940" y="2317652"/>
            <a:ext cx="2286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23347" y="4800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 = (-</a:t>
            </a:r>
            <a:r>
              <a:rPr lang="en-GB" dirty="0" err="1"/>
              <a:t>ϕ</a:t>
            </a:r>
            <a:r>
              <a:rPr lang="en-GB" dirty="0"/>
              <a:t> + </a:t>
            </a:r>
            <a:r>
              <a:rPr lang="el-GR" altLang="zh-CN" dirty="0"/>
              <a:t>π</a:t>
            </a:r>
            <a:r>
              <a:rPr lang="en-US" altLang="zh-CN" dirty="0"/>
              <a:t>) / (2</a:t>
            </a:r>
            <a:r>
              <a:rPr lang="el-GR" altLang="zh-CN" dirty="0"/>
              <a:t>π</a:t>
            </a:r>
            <a:r>
              <a:rPr lang="en-US" altLang="zh-CN" dirty="0"/>
              <a:t>)</a:t>
            </a:r>
            <a:endParaRPr lang="tr-TR" dirty="0"/>
          </a:p>
        </p:txBody>
      </p:sp>
      <p:sp>
        <p:nvSpPr>
          <p:cNvPr id="31" name="TextBox 30"/>
          <p:cNvSpPr txBox="1"/>
          <p:nvPr/>
        </p:nvSpPr>
        <p:spPr>
          <a:xfrm>
            <a:off x="1232872" y="516993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</a:t>
            </a:r>
            <a:r>
              <a:rPr lang="en-GB" dirty="0" err="1"/>
              <a:t>Θ</a:t>
            </a:r>
            <a:r>
              <a:rPr lang="en-GB" dirty="0"/>
              <a:t> / </a:t>
            </a:r>
            <a:r>
              <a:rPr lang="el-GR" altLang="zh-CN" dirty="0"/>
              <a:t>π</a:t>
            </a:r>
            <a:endParaRPr lang="tr-TR" dirty="0"/>
          </a:p>
        </p:txBody>
      </p:sp>
      <p:cxnSp>
        <p:nvCxnSpPr>
          <p:cNvPr id="33" name="Straight Arrow Connector 32"/>
          <p:cNvCxnSpPr>
            <a:stCxn id="6" idx="1"/>
          </p:cNvCxnSpPr>
          <p:nvPr/>
        </p:nvCxnSpPr>
        <p:spPr>
          <a:xfrm flipV="1">
            <a:off x="304800" y="3352800"/>
            <a:ext cx="3657600" cy="381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 rot="7511225">
            <a:off x="4737286" y="901509"/>
            <a:ext cx="3223306" cy="3821353"/>
          </a:xfrm>
          <a:prstGeom prst="arc">
            <a:avLst/>
          </a:prstGeom>
          <a:ln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715000"/>
            <a:ext cx="3559634" cy="6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/>
      <p:bldP spid="31" grpId="0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3:</a:t>
            </a:r>
            <a:r>
              <a:rPr lang="en-US" dirty="0"/>
              <a:t> Compute a (u, v) value for every surface point. For instance, a sphere: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Step 4:</a:t>
            </a:r>
            <a:r>
              <a:rPr lang="en-US" dirty="0"/>
              <a:t> Find the texture image coordinate (i, j) at the given (u, v) coordinate:</a:t>
            </a:r>
            <a:endParaRPr lang="tr-TR" dirty="0"/>
          </a:p>
        </p:txBody>
      </p:sp>
      <p:sp>
        <p:nvSpPr>
          <p:cNvPr id="8" name="TextBox 7"/>
          <p:cNvSpPr txBox="1"/>
          <p:nvPr/>
        </p:nvSpPr>
        <p:spPr>
          <a:xfrm>
            <a:off x="4153389" y="449580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= </a:t>
            </a:r>
            <a:r>
              <a:rPr lang="en-US" dirty="0" err="1"/>
              <a:t>u.n</a:t>
            </a:r>
            <a:r>
              <a:rPr lang="en-US" baseline="-25000" dirty="0" err="1"/>
              <a:t>x</a:t>
            </a:r>
            <a:endParaRPr lang="tr-TR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4166313" y="4844534"/>
            <a:ext cx="81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 = </a:t>
            </a:r>
            <a:r>
              <a:rPr lang="en-US" dirty="0" err="1"/>
              <a:t>v.n</a:t>
            </a:r>
            <a:r>
              <a:rPr lang="en-US" baseline="-25000" dirty="0" err="1"/>
              <a:t>y</a:t>
            </a:r>
            <a:endParaRPr lang="tr-TR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352800" y="5410200"/>
            <a:ext cx="2583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x</a:t>
            </a:r>
            <a:r>
              <a:rPr lang="en-US" dirty="0"/>
              <a:t> = texture image width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y</a:t>
            </a:r>
            <a:r>
              <a:rPr lang="en-US" dirty="0"/>
              <a:t> = texture image height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4680466"/>
            <a:ext cx="303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i, j can be fractional!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26786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 = (-</a:t>
            </a:r>
            <a:r>
              <a:rPr lang="en-GB" dirty="0" err="1"/>
              <a:t>ϕ</a:t>
            </a:r>
            <a:r>
              <a:rPr lang="en-GB" dirty="0"/>
              <a:t> + </a:t>
            </a:r>
            <a:r>
              <a:rPr lang="el-GR" altLang="zh-CN" dirty="0"/>
              <a:t>π</a:t>
            </a:r>
            <a:r>
              <a:rPr lang="en-US" altLang="zh-CN" dirty="0"/>
              <a:t>) / (2</a:t>
            </a:r>
            <a:r>
              <a:rPr lang="el-GR" altLang="zh-CN" dirty="0"/>
              <a:t>π</a:t>
            </a:r>
            <a:r>
              <a:rPr lang="en-US" altLang="zh-CN" dirty="0"/>
              <a:t>)</a:t>
            </a:r>
            <a:endParaRPr lang="tr-TR" dirty="0"/>
          </a:p>
        </p:txBody>
      </p:sp>
      <p:sp>
        <p:nvSpPr>
          <p:cNvPr id="13" name="TextBox 12"/>
          <p:cNvSpPr txBox="1"/>
          <p:nvPr/>
        </p:nvSpPr>
        <p:spPr>
          <a:xfrm>
            <a:off x="3590925" y="30480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</a:t>
            </a:r>
            <a:r>
              <a:rPr lang="en-GB" dirty="0" err="1"/>
              <a:t>Θ</a:t>
            </a:r>
            <a:r>
              <a:rPr lang="en-GB" dirty="0"/>
              <a:t> / </a:t>
            </a:r>
            <a:r>
              <a:rPr lang="el-GR" altLang="zh-CN" dirty="0"/>
              <a:t>π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9563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5:</a:t>
            </a:r>
            <a:r>
              <a:rPr lang="en-US" dirty="0"/>
              <a:t> Choose the </a:t>
            </a:r>
            <a:r>
              <a:rPr lang="en-US" dirty="0" err="1">
                <a:solidFill>
                  <a:srgbClr val="C00000"/>
                </a:solidFill>
              </a:rPr>
              <a:t>texel</a:t>
            </a:r>
            <a:r>
              <a:rPr lang="en-US" dirty="0"/>
              <a:t> color using a suitable </a:t>
            </a:r>
            <a:r>
              <a:rPr lang="en-US" dirty="0">
                <a:solidFill>
                  <a:srgbClr val="C00000"/>
                </a:solidFill>
              </a:rPr>
              <a:t>interpolation strategy</a:t>
            </a:r>
            <a:endParaRPr lang="en-US" dirty="0"/>
          </a:p>
          <a:p>
            <a:pPr lvl="1"/>
            <a:r>
              <a:rPr lang="en-US" b="1" dirty="0"/>
              <a:t>Nearest Neighbor:</a:t>
            </a:r>
            <a:r>
              <a:rPr lang="en-US" dirty="0"/>
              <a:t> fetch </a:t>
            </a:r>
            <a:r>
              <a:rPr lang="en-US" dirty="0" err="1"/>
              <a:t>texel</a:t>
            </a:r>
            <a:r>
              <a:rPr lang="en-US" dirty="0"/>
              <a:t> at nearest coordinate (faster) </a:t>
            </a:r>
          </a:p>
          <a:p>
            <a:pPr marL="594360" lvl="2" indent="0">
              <a:buNone/>
            </a:pPr>
            <a:r>
              <a:rPr lang="en-US" dirty="0"/>
              <a:t>			Color(x, y, z) = fetch(</a:t>
            </a:r>
            <a:r>
              <a:rPr lang="en-US" b="1" dirty="0"/>
              <a:t>round(i, j))</a:t>
            </a:r>
          </a:p>
          <a:p>
            <a:pPr lvl="1"/>
            <a:r>
              <a:rPr lang="en-US" b="1" dirty="0"/>
              <a:t>Bilinear Interpolation: </a:t>
            </a:r>
            <a:r>
              <a:rPr lang="en-US" dirty="0"/>
              <a:t>Average four closest neighbors (smoother):</a:t>
            </a:r>
            <a:endParaRPr lang="en-US" b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1219200" y="3464183"/>
            <a:ext cx="2590800" cy="2784217"/>
            <a:chOff x="3505200" y="3124200"/>
            <a:chExt cx="2590800" cy="2784217"/>
          </a:xfrm>
        </p:grpSpPr>
        <p:grpSp>
          <p:nvGrpSpPr>
            <p:cNvPr id="8" name="Group 7"/>
            <p:cNvGrpSpPr/>
            <p:nvPr/>
          </p:nvGrpSpPr>
          <p:grpSpPr>
            <a:xfrm>
              <a:off x="3657600" y="3352800"/>
              <a:ext cx="2286000" cy="2286000"/>
              <a:chOff x="3657600" y="3352800"/>
              <a:chExt cx="2286000" cy="2286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657600" y="4495800"/>
                <a:ext cx="11430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4800600" y="4495800"/>
                <a:ext cx="11430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657600" y="3352800"/>
                <a:ext cx="11430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800600" y="3352800"/>
                <a:ext cx="11430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4552950" y="466725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81384" y="4343400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i,j</a:t>
              </a:r>
              <a:r>
                <a:rPr lang="en-US" dirty="0"/>
                <a:t>)</a:t>
              </a:r>
              <a:endParaRPr lang="tr-TR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171950" y="3867150"/>
              <a:ext cx="114300" cy="114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Oval 11"/>
            <p:cNvSpPr/>
            <p:nvPr/>
          </p:nvSpPr>
          <p:spPr>
            <a:xfrm>
              <a:off x="4171950" y="5010150"/>
              <a:ext cx="114300" cy="114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3" name="Oval 12"/>
            <p:cNvSpPr/>
            <p:nvPr/>
          </p:nvSpPr>
          <p:spPr>
            <a:xfrm>
              <a:off x="5314950" y="5010150"/>
              <a:ext cx="114300" cy="114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Oval 13"/>
            <p:cNvSpPr/>
            <p:nvPr/>
          </p:nvSpPr>
          <p:spPr>
            <a:xfrm>
              <a:off x="5314950" y="3867150"/>
              <a:ext cx="114300" cy="114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505200" y="3924300"/>
              <a:ext cx="2590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19575" y="3124200"/>
              <a:ext cx="0" cy="278421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362575" y="3124200"/>
              <a:ext cx="0" cy="278421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05200" y="5067300"/>
              <a:ext cx="2590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19575" y="4724400"/>
              <a:ext cx="37147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287054" y="4804477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dx</a:t>
              </a:r>
              <a:endParaRPr lang="tr-TR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10919" y="4728035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dy</a:t>
              </a:r>
              <a:endParaRPr lang="tr-TR" sz="12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901805" y="3667077"/>
            <a:ext cx="46687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floor(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q = floor(j)</a:t>
            </a:r>
          </a:p>
          <a:p>
            <a:r>
              <a:rPr lang="en-US" dirty="0"/>
              <a:t>dx = </a:t>
            </a:r>
            <a:r>
              <a:rPr lang="en-US" dirty="0" err="1"/>
              <a:t>i</a:t>
            </a:r>
            <a:r>
              <a:rPr lang="en-US" dirty="0"/>
              <a:t> – p</a:t>
            </a:r>
          </a:p>
          <a:p>
            <a:r>
              <a:rPr lang="en-US" dirty="0" err="1"/>
              <a:t>dy</a:t>
            </a:r>
            <a:r>
              <a:rPr lang="en-US" dirty="0"/>
              <a:t> = j - q</a:t>
            </a:r>
          </a:p>
          <a:p>
            <a:r>
              <a:rPr lang="tr-TR" dirty="0" err="1"/>
              <a:t>Color</a:t>
            </a:r>
            <a:r>
              <a:rPr lang="en-US" dirty="0"/>
              <a:t>(x, y, z)</a:t>
            </a:r>
            <a:r>
              <a:rPr lang="tr-TR" dirty="0"/>
              <a:t> </a:t>
            </a:r>
            <a:r>
              <a:rPr lang="en-US" dirty="0"/>
              <a:t>= fetch(p, q).(1 – dx).(1 – </a:t>
            </a:r>
            <a:r>
              <a:rPr lang="en-US" dirty="0" err="1"/>
              <a:t>dy</a:t>
            </a:r>
            <a:r>
              <a:rPr lang="en-US" dirty="0"/>
              <a:t>) +</a:t>
            </a:r>
          </a:p>
          <a:p>
            <a:r>
              <a:rPr lang="en-US" dirty="0"/>
              <a:t>                        fetch(p+1, q).(dx).(1 – </a:t>
            </a:r>
            <a:r>
              <a:rPr lang="en-US" dirty="0" err="1"/>
              <a:t>dy</a:t>
            </a:r>
            <a:r>
              <a:rPr lang="en-US" dirty="0"/>
              <a:t>) +</a:t>
            </a:r>
          </a:p>
          <a:p>
            <a:r>
              <a:rPr lang="en-US" dirty="0"/>
              <a:t>                        fetch(p, q+1).(1 – dx).(</a:t>
            </a:r>
            <a:r>
              <a:rPr lang="en-US" dirty="0" err="1"/>
              <a:t>dy</a:t>
            </a:r>
            <a:r>
              <a:rPr lang="en-US" dirty="0"/>
              <a:t>) +</a:t>
            </a:r>
          </a:p>
          <a:p>
            <a:r>
              <a:rPr lang="en-US" dirty="0"/>
              <a:t>                        fetch(p+1, q+1).(dx).(</a:t>
            </a:r>
            <a:r>
              <a:rPr lang="en-US" dirty="0" err="1"/>
              <a:t>dy</a:t>
            </a:r>
            <a:r>
              <a:rPr lang="en-US" dirty="0"/>
              <a:t>)</a:t>
            </a:r>
            <a:endParaRPr lang="tr-TR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14096" y="538851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p,q</a:t>
            </a:r>
            <a:r>
              <a:rPr lang="en-US" dirty="0"/>
              <a:t>)</a:t>
            </a:r>
            <a:endParaRPr lang="tr-TR" dirty="0"/>
          </a:p>
        </p:txBody>
      </p:sp>
      <p:sp>
        <p:nvSpPr>
          <p:cNvPr id="17" name="Left Brace 16"/>
          <p:cNvSpPr/>
          <p:nvPr/>
        </p:nvSpPr>
        <p:spPr>
          <a:xfrm>
            <a:off x="1843777" y="5095302"/>
            <a:ext cx="45719" cy="2382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2069754" y="4990128"/>
            <a:ext cx="107814" cy="3375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69993"/>
      </p:ext>
    </p:extLst>
  </p:cSld>
  <p:clrMapOvr>
    <a:masterClrMapping/>
  </p:clrMapOvr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2847</Words>
  <Application>Microsoft Office PowerPoint</Application>
  <PresentationFormat>On-screen Show (4:3)</PresentationFormat>
  <Paragraphs>515</Paragraphs>
  <Slides>61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BentonSansTRUMed</vt:lpstr>
      <vt:lpstr>BentonSansTRUReg</vt:lpstr>
      <vt:lpstr>Calibri</vt:lpstr>
      <vt:lpstr>Cambria Math</vt:lpstr>
      <vt:lpstr>metu</vt:lpstr>
      <vt:lpstr>CENG 477 Introduction to Computer Graphics</vt:lpstr>
      <vt:lpstr>Until Now</vt:lpstr>
      <vt:lpstr>Texture Mapping</vt:lpstr>
      <vt:lpstr>Texture Mapping</vt:lpstr>
      <vt:lpstr>Texture Mapping</vt:lpstr>
      <vt:lpstr>Texture Mapping</vt:lpstr>
      <vt:lpstr>Texture Mapping</vt:lpstr>
      <vt:lpstr>Texture Mapping</vt:lpstr>
      <vt:lpstr>Texture Mapping</vt:lpstr>
      <vt:lpstr>NN vs Bilinear Interpolation</vt:lpstr>
      <vt:lpstr>NN vs Bilinear Interpolation</vt:lpstr>
      <vt:lpstr>NN vs Bilinear Interpolation</vt:lpstr>
      <vt:lpstr>Texture Color</vt:lpstr>
      <vt:lpstr>Texture Color</vt:lpstr>
      <vt:lpstr>Texture Color</vt:lpstr>
      <vt:lpstr>Texture Mapping Triangles</vt:lpstr>
      <vt:lpstr>Texture Mapping Triangles</vt:lpstr>
      <vt:lpstr>Texture Mapping Triangles</vt:lpstr>
      <vt:lpstr>Texture Mapping Triangles</vt:lpstr>
      <vt:lpstr>Tiling</vt:lpstr>
      <vt:lpstr>Tiling</vt:lpstr>
      <vt:lpstr>Tiling</vt:lpstr>
      <vt:lpstr>Textures Atlases</vt:lpstr>
      <vt:lpstr>Textures Atlases</vt:lpstr>
      <vt:lpstr>Texture Mapping using OpenGL</vt:lpstr>
      <vt:lpstr>Texture Mapping using OpenGL</vt:lpstr>
      <vt:lpstr>Texture Mapping using OpenGL</vt:lpstr>
      <vt:lpstr>Texture Mapping using OpenGL</vt:lpstr>
      <vt:lpstr>Texture Mapping using OpenGL</vt:lpstr>
      <vt:lpstr>Texture Mapping using OpenGL</vt:lpstr>
      <vt:lpstr>Texture Mapping using OpenGL</vt:lpstr>
      <vt:lpstr>Texture Mapping using OpenGL</vt:lpstr>
      <vt:lpstr>Texture Mapping using OpenGL</vt:lpstr>
      <vt:lpstr>Texture Mapping using OpenGL</vt:lpstr>
      <vt:lpstr>Texture Mapping using OpenGL</vt:lpstr>
      <vt:lpstr>Sampling</vt:lpstr>
      <vt:lpstr>Mipmapping</vt:lpstr>
      <vt:lpstr>Mipmapping</vt:lpstr>
      <vt:lpstr>Mipmapping</vt:lpstr>
      <vt:lpstr>Mipmapping</vt:lpstr>
      <vt:lpstr>Mipmapping</vt:lpstr>
      <vt:lpstr>Mipmapping</vt:lpstr>
      <vt:lpstr>Aliasing</vt:lpstr>
      <vt:lpstr>Anti-Aliased Result</vt:lpstr>
      <vt:lpstr>Fixing Aliasing</vt:lpstr>
      <vt:lpstr>Mipmapping</vt:lpstr>
      <vt:lpstr>OpenGL Support</vt:lpstr>
      <vt:lpstr>OpenGL Support</vt:lpstr>
      <vt:lpstr>Results</vt:lpstr>
      <vt:lpstr>Results</vt:lpstr>
      <vt:lpstr>Results</vt:lpstr>
      <vt:lpstr>Results</vt:lpstr>
      <vt:lpstr>Results</vt:lpstr>
      <vt:lpstr>Framebuffer Objects</vt:lpstr>
      <vt:lpstr>Framebuffer Objects</vt:lpstr>
      <vt:lpstr>Framebuffer Objects</vt:lpstr>
      <vt:lpstr>Framebuffer Objects</vt:lpstr>
      <vt:lpstr>Framebuffer Objects</vt:lpstr>
      <vt:lpstr>Framebuffer Objects</vt:lpstr>
      <vt:lpstr>Framebuffer Objects</vt:lpstr>
      <vt:lpstr>Summary</vt:lpstr>
    </vt:vector>
  </TitlesOfParts>
  <Company>AMD,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Ahmet Akyuz</cp:lastModifiedBy>
  <cp:revision>514</cp:revision>
  <dcterms:created xsi:type="dcterms:W3CDTF">2011-10-08T08:51:54Z</dcterms:created>
  <dcterms:modified xsi:type="dcterms:W3CDTF">2025-12-15T03:52:53Z</dcterms:modified>
</cp:coreProperties>
</file>